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sldIdLst>
    <p:sldId id="273" r:id="rId2"/>
    <p:sldId id="258" r:id="rId3"/>
    <p:sldId id="264" r:id="rId4"/>
    <p:sldId id="259" r:id="rId5"/>
    <p:sldId id="261" r:id="rId6"/>
    <p:sldId id="267" r:id="rId7"/>
    <p:sldId id="270"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2D91"/>
    <a:srgbClr val="333333"/>
    <a:srgbClr val="00A1E4"/>
    <a:srgbClr val="F3BF00"/>
    <a:srgbClr val="F37043"/>
    <a:srgbClr val="D4ECFA"/>
    <a:srgbClr val="FFCB05"/>
    <a:srgbClr val="96AB25"/>
    <a:srgbClr val="D7F0FA"/>
    <a:srgbClr val="EEF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4" d="100"/>
          <a:sy n="94" d="100"/>
        </p:scale>
        <p:origin x="-1284" y="60"/>
      </p:cViewPr>
      <p:guideLst>
        <p:guide orient="horz" pos="2160"/>
        <p:guide pos="2880"/>
      </p:guideLst>
    </p:cSldViewPr>
  </p:slideViewPr>
  <p:notesTextViewPr>
    <p:cViewPr>
      <p:scale>
        <a:sx n="1" d="1"/>
        <a:sy n="1" d="1"/>
      </p:scale>
      <p:origin x="0" y="0"/>
    </p:cViewPr>
  </p:notesText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5138"/>
          </a:xfrm>
          <a:prstGeom prst="rect">
            <a:avLst/>
          </a:prstGeom>
        </p:spPr>
        <p:txBody>
          <a:bodyPr vert="horz" lIns="91418" tIns="45708" rIns="91418" bIns="45708" rtlCol="0"/>
          <a:lstStyle>
            <a:lvl1pPr algn="l">
              <a:defRPr sz="1200"/>
            </a:lvl1pPr>
          </a:lstStyle>
          <a:p>
            <a:endParaRPr lang="en-US"/>
          </a:p>
        </p:txBody>
      </p:sp>
      <p:sp>
        <p:nvSpPr>
          <p:cNvPr id="3" name="Date Placeholder 2"/>
          <p:cNvSpPr>
            <a:spLocks noGrp="1"/>
          </p:cNvSpPr>
          <p:nvPr>
            <p:ph type="dt" idx="1"/>
          </p:nvPr>
        </p:nvSpPr>
        <p:spPr>
          <a:xfrm>
            <a:off x="3970340" y="1"/>
            <a:ext cx="3038475" cy="465138"/>
          </a:xfrm>
          <a:prstGeom prst="rect">
            <a:avLst/>
          </a:prstGeom>
        </p:spPr>
        <p:txBody>
          <a:bodyPr vert="horz" lIns="91418" tIns="45708" rIns="91418" bIns="45708" rtlCol="0"/>
          <a:lstStyle>
            <a:lvl1pPr algn="r">
              <a:defRPr sz="1200"/>
            </a:lvl1pPr>
          </a:lstStyle>
          <a:p>
            <a:fld id="{9B3A87FC-836B-4030-A321-6BBF1F58B4A2}" type="datetimeFigureOut">
              <a:rPr lang="en-US" smtClean="0"/>
              <a:t>1/23/2017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18" tIns="45708" rIns="91418" bIns="45708" rtlCol="0" anchor="ctr"/>
          <a:lstStyle/>
          <a:p>
            <a:endParaRPr lang="en-US"/>
          </a:p>
        </p:txBody>
      </p:sp>
      <p:sp>
        <p:nvSpPr>
          <p:cNvPr id="5" name="Notes Placeholder 4"/>
          <p:cNvSpPr>
            <a:spLocks noGrp="1"/>
          </p:cNvSpPr>
          <p:nvPr>
            <p:ph type="body" sz="quarter" idx="3"/>
          </p:nvPr>
        </p:nvSpPr>
        <p:spPr>
          <a:xfrm>
            <a:off x="701676" y="4416427"/>
            <a:ext cx="5607050" cy="4183063"/>
          </a:xfrm>
          <a:prstGeom prst="rect">
            <a:avLst/>
          </a:prstGeom>
        </p:spPr>
        <p:txBody>
          <a:bodyPr vert="horz" lIns="91418" tIns="45708" rIns="91418" bIns="457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676"/>
            <a:ext cx="3038475" cy="465138"/>
          </a:xfrm>
          <a:prstGeom prst="rect">
            <a:avLst/>
          </a:prstGeom>
        </p:spPr>
        <p:txBody>
          <a:bodyPr vert="horz" lIns="91418" tIns="45708" rIns="91418" bIns="45708" rtlCol="0" anchor="b"/>
          <a:lstStyle>
            <a:lvl1pPr algn="l">
              <a:defRPr sz="1200"/>
            </a:lvl1pPr>
          </a:lstStyle>
          <a:p>
            <a:endParaRPr lang="en-US"/>
          </a:p>
        </p:txBody>
      </p:sp>
      <p:sp>
        <p:nvSpPr>
          <p:cNvPr id="7" name="Slide Number Placeholder 6"/>
          <p:cNvSpPr>
            <a:spLocks noGrp="1"/>
          </p:cNvSpPr>
          <p:nvPr>
            <p:ph type="sldNum" sz="quarter" idx="5"/>
          </p:nvPr>
        </p:nvSpPr>
        <p:spPr>
          <a:xfrm>
            <a:off x="3970340" y="8829676"/>
            <a:ext cx="3038475" cy="465138"/>
          </a:xfrm>
          <a:prstGeom prst="rect">
            <a:avLst/>
          </a:prstGeom>
        </p:spPr>
        <p:txBody>
          <a:bodyPr vert="horz" lIns="91418" tIns="45708" rIns="91418" bIns="45708" rtlCol="0" anchor="b"/>
          <a:lstStyle>
            <a:lvl1pPr algn="r">
              <a:defRPr sz="1200"/>
            </a:lvl1pPr>
          </a:lstStyle>
          <a:p>
            <a:fld id="{5F95CE94-FB5A-463F-893E-C20FC3E144E4}" type="slidenum">
              <a:rPr lang="en-US" smtClean="0"/>
              <a:t>‹#›</a:t>
            </a:fld>
            <a:endParaRPr lang="en-US"/>
          </a:p>
        </p:txBody>
      </p:sp>
    </p:spTree>
    <p:extLst>
      <p:ext uri="{BB962C8B-B14F-4D97-AF65-F5344CB8AC3E}">
        <p14:creationId xmlns:p14="http://schemas.microsoft.com/office/powerpoint/2010/main" val="226400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32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11683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299627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8.png"/><Relationship Id="rId7" Type="http://schemas.openxmlformats.org/officeDocument/2006/relationships/image" Target="../media/image2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8295" y="-38100"/>
            <a:ext cx="9436608" cy="6896101"/>
            <a:chOff x="-278295" y="-38100"/>
            <a:chExt cx="9436608" cy="6896101"/>
          </a:xfrm>
        </p:grpSpPr>
        <p:pic>
          <p:nvPicPr>
            <p:cNvPr id="44" name="Picture 43"/>
            <p:cNvPicPr>
              <a:picLocks noChangeAspect="1"/>
            </p:cNvPicPr>
            <p:nvPr/>
          </p:nvPicPr>
          <p:blipFill rotWithShape="1">
            <a:blip r:embed="rId2" cstate="print">
              <a:extLst>
                <a:ext uri="{28A0092B-C50C-407E-A947-70E740481C1C}">
                  <a14:useLocalDpi xmlns:a14="http://schemas.microsoft.com/office/drawing/2010/main" val="0"/>
                </a:ext>
              </a:extLst>
            </a:blip>
            <a:srcRect t="-262" b="720"/>
            <a:stretch/>
          </p:blipFill>
          <p:spPr>
            <a:xfrm>
              <a:off x="-278295" y="-38100"/>
              <a:ext cx="9436608" cy="6896101"/>
            </a:xfrm>
            <a:prstGeom prst="rect">
              <a:avLst/>
            </a:prstGeom>
          </p:spPr>
        </p:pic>
        <p:sp>
          <p:nvSpPr>
            <p:cNvPr id="15" name="Rectangle 14"/>
            <p:cNvSpPr/>
            <p:nvPr/>
          </p:nvSpPr>
          <p:spPr>
            <a:xfrm>
              <a:off x="0" y="-18529"/>
              <a:ext cx="9158313" cy="583072"/>
            </a:xfrm>
            <a:prstGeom prst="rect">
              <a:avLst/>
            </a:prstGeom>
            <a:solidFill>
              <a:srgbClr val="00A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154073" y="44026"/>
            <a:ext cx="8850167" cy="461665"/>
          </a:xfrm>
          <a:prstGeom prst="rect">
            <a:avLst/>
          </a:prstGeom>
          <a:noFill/>
        </p:spPr>
        <p:txBody>
          <a:bodyPr wrap="square" rtlCol="0" anchor="t">
            <a:spAutoFit/>
          </a:bodyPr>
          <a:lstStyle/>
          <a:p>
            <a:pPr algn="ctr"/>
            <a:r>
              <a:rPr lang="en-US" sz="2400" b="1" dirty="0">
                <a:solidFill>
                  <a:schemeClr val="bg1"/>
                </a:solidFill>
                <a:latin typeface="Rockwell" pitchFamily="18" charset="0"/>
              </a:rPr>
              <a:t>Summer Camp at </a:t>
            </a:r>
            <a:r>
              <a:rPr lang="en-US" sz="2400" b="1" dirty="0" err="1">
                <a:solidFill>
                  <a:schemeClr val="bg1"/>
                </a:solidFill>
                <a:latin typeface="Rockwell" pitchFamily="18" charset="0"/>
              </a:rPr>
              <a:t>Merryhill</a:t>
            </a:r>
            <a:r>
              <a:rPr lang="en-US" sz="2400" b="1" dirty="0">
                <a:solidFill>
                  <a:schemeClr val="bg1"/>
                </a:solidFill>
                <a:latin typeface="Rockwell" pitchFamily="18" charset="0"/>
              </a:rPr>
              <a:t> Elementary </a:t>
            </a:r>
            <a:r>
              <a:rPr lang="en-US" sz="2400" b="1" dirty="0" err="1">
                <a:solidFill>
                  <a:schemeClr val="bg1"/>
                </a:solidFill>
                <a:latin typeface="Rockwell" pitchFamily="18" charset="0"/>
              </a:rPr>
              <a:t>Summerlin</a:t>
            </a:r>
            <a:endParaRPr lang="en-US" sz="2400" b="1" dirty="0" err="1">
              <a:solidFill>
                <a:srgbClr val="FFFFFF"/>
              </a:solidFill>
              <a:latin typeface="Rockwell"/>
            </a:endParaRPr>
          </a:p>
        </p:txBody>
      </p:sp>
      <p:sp>
        <p:nvSpPr>
          <p:cNvPr id="46" name="TextBox 45"/>
          <p:cNvSpPr txBox="1"/>
          <p:nvPr/>
        </p:nvSpPr>
        <p:spPr>
          <a:xfrm>
            <a:off x="840521" y="4845134"/>
            <a:ext cx="3772561" cy="1426031"/>
          </a:xfrm>
          <a:prstGeom prst="rect">
            <a:avLst/>
          </a:prstGeom>
          <a:noFill/>
        </p:spPr>
        <p:txBody>
          <a:bodyPr wrap="square" rtlCol="0">
            <a:spAutoFit/>
          </a:bodyPr>
          <a:lstStyle/>
          <a:p>
            <a:pPr marL="174625">
              <a:spcAft>
                <a:spcPts val="200"/>
              </a:spcAft>
              <a:defRPr/>
            </a:pPr>
            <a:r>
              <a:rPr lang="en-US" sz="1600" b="1" dirty="0">
                <a:solidFill>
                  <a:schemeClr val="bg1"/>
                </a:solidFill>
                <a:latin typeface="Rockwell" pitchFamily="18" charset="0"/>
              </a:rPr>
              <a:t>Your Mission: </a:t>
            </a:r>
          </a:p>
          <a:p>
            <a:pPr marL="285750" indent="-111125">
              <a:spcAft>
                <a:spcPts val="200"/>
              </a:spcAft>
              <a:buFont typeface="Arial" pitchFamily="34" charset="0"/>
              <a:buChar char="•"/>
              <a:defRPr/>
            </a:pPr>
            <a:r>
              <a:rPr lang="en-US" sz="1600" dirty="0">
                <a:solidFill>
                  <a:schemeClr val="bg1"/>
                </a:solidFill>
                <a:latin typeface="Rockwell" pitchFamily="18" charset="0"/>
              </a:rPr>
              <a:t>Field Trips &amp; Events</a:t>
            </a:r>
          </a:p>
          <a:p>
            <a:pPr marL="285750" indent="-111125">
              <a:spcAft>
                <a:spcPts val="200"/>
              </a:spcAft>
              <a:buFont typeface="Arial" pitchFamily="34" charset="0"/>
              <a:buChar char="•"/>
              <a:defRPr/>
            </a:pPr>
            <a:r>
              <a:rPr lang="en-US" sz="1600" dirty="0">
                <a:solidFill>
                  <a:schemeClr val="bg1"/>
                </a:solidFill>
                <a:latin typeface="Rockwell" pitchFamily="18" charset="0"/>
                <a:ea typeface="Verdana" panose="020B0604030504040204" pitchFamily="34" charset="0"/>
                <a:cs typeface="Verdana" panose="020B0604030504040204" pitchFamily="34" charset="0"/>
              </a:rPr>
              <a:t>Arts, Music, Dance &amp; Drama</a:t>
            </a:r>
          </a:p>
          <a:p>
            <a:pPr marL="285750" indent="-111125">
              <a:spcAft>
                <a:spcPts val="200"/>
              </a:spcAft>
              <a:buFont typeface="Arial" pitchFamily="34" charset="0"/>
              <a:buChar char="•"/>
              <a:defRPr/>
            </a:pPr>
            <a:r>
              <a:rPr lang="en-US" sz="1600" dirty="0">
                <a:solidFill>
                  <a:schemeClr val="bg1"/>
                </a:solidFill>
                <a:latin typeface="Rockwell" pitchFamily="18" charset="0"/>
                <a:ea typeface="Verdana" panose="020B0604030504040204" pitchFamily="34" charset="0"/>
                <a:cs typeface="Verdana" panose="020B0604030504040204" pitchFamily="34" charset="0"/>
              </a:rPr>
              <a:t>Nature &amp; Science</a:t>
            </a:r>
          </a:p>
          <a:p>
            <a:pPr marL="285750" indent="-111125">
              <a:spcAft>
                <a:spcPts val="200"/>
              </a:spcAft>
              <a:buFont typeface="Arial" pitchFamily="34" charset="0"/>
              <a:buChar char="•"/>
              <a:defRPr/>
            </a:pPr>
            <a:r>
              <a:rPr lang="en-US" sz="1600" dirty="0">
                <a:solidFill>
                  <a:schemeClr val="bg1"/>
                </a:solidFill>
                <a:latin typeface="Rockwell" pitchFamily="18" charset="0"/>
                <a:ea typeface="Verdana" panose="020B0604030504040204" pitchFamily="34" charset="0"/>
                <a:cs typeface="Verdana" panose="020B0604030504040204" pitchFamily="34" charset="0"/>
              </a:rPr>
              <a:t>Sports &amp; Games</a:t>
            </a:r>
          </a:p>
        </p:txBody>
      </p:sp>
      <p:grpSp>
        <p:nvGrpSpPr>
          <p:cNvPr id="6" name="Group 5"/>
          <p:cNvGrpSpPr/>
          <p:nvPr/>
        </p:nvGrpSpPr>
        <p:grpSpPr>
          <a:xfrm>
            <a:off x="134181" y="856718"/>
            <a:ext cx="5185242" cy="3768951"/>
            <a:chOff x="134181" y="856718"/>
            <a:chExt cx="5185242" cy="3768951"/>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81" y="856718"/>
              <a:ext cx="5185242" cy="376895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864" y="1886135"/>
              <a:ext cx="2214287" cy="1902446"/>
            </a:xfrm>
            <a:prstGeom prst="rect">
              <a:avLst/>
            </a:prstGeom>
          </p:spPr>
        </p:pic>
        <p:grpSp>
          <p:nvGrpSpPr>
            <p:cNvPr id="47" name="Group 46"/>
            <p:cNvGrpSpPr/>
            <p:nvPr/>
          </p:nvGrpSpPr>
          <p:grpSpPr>
            <a:xfrm>
              <a:off x="3045035" y="1658156"/>
              <a:ext cx="1702393" cy="2113539"/>
              <a:chOff x="3100692" y="1768662"/>
              <a:chExt cx="1702393" cy="2113539"/>
            </a:xfrm>
          </p:grpSpPr>
          <p:pic>
            <p:nvPicPr>
              <p:cNvPr id="48" name="Picture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0692" y="1768662"/>
                <a:ext cx="472982" cy="469343"/>
              </a:xfrm>
              <a:prstGeom prst="rect">
                <a:avLst/>
              </a:prstGeom>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01298" y="2316727"/>
                <a:ext cx="471768" cy="469343"/>
              </a:xfrm>
              <a:prstGeom prst="rect">
                <a:avLst/>
              </a:prstGeom>
            </p:spPr>
          </p:pic>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03719" y="2859859"/>
                <a:ext cx="466929" cy="469343"/>
              </a:xfrm>
              <a:prstGeom prst="rect">
                <a:avLst/>
              </a:prstGeom>
            </p:spPr>
          </p:pic>
          <p:pic>
            <p:nvPicPr>
              <p:cNvPr id="51" name="Picture 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03719" y="3412858"/>
                <a:ext cx="466929" cy="469343"/>
              </a:xfrm>
              <a:prstGeom prst="rect">
                <a:avLst/>
              </a:prstGeom>
            </p:spPr>
          </p:pic>
          <p:pic>
            <p:nvPicPr>
              <p:cNvPr id="52" name="Picture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22887" y="1768662"/>
                <a:ext cx="466929" cy="469343"/>
              </a:xfrm>
              <a:prstGeom prst="rect">
                <a:avLst/>
              </a:prstGeom>
            </p:spPr>
          </p:pic>
          <p:pic>
            <p:nvPicPr>
              <p:cNvPr id="53" name="Picture 5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19861" y="2316727"/>
                <a:ext cx="472981" cy="469343"/>
              </a:xfrm>
              <a:prstGeom prst="rect">
                <a:avLst/>
              </a:prstGeom>
            </p:spPr>
          </p:pic>
          <p:pic>
            <p:nvPicPr>
              <p:cNvPr id="54" name="Picture 5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20468" y="2859859"/>
                <a:ext cx="471768" cy="469343"/>
              </a:xfrm>
              <a:prstGeom prst="rect">
                <a:avLst/>
              </a:prstGeom>
            </p:spPr>
          </p:pic>
          <p:pic>
            <p:nvPicPr>
              <p:cNvPr id="55" name="Picture 5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22887" y="3412858"/>
                <a:ext cx="466929" cy="469343"/>
              </a:xfrm>
              <a:prstGeom prst="rect">
                <a:avLst/>
              </a:prstGeom>
            </p:spPr>
          </p:pic>
          <p:pic>
            <p:nvPicPr>
              <p:cNvPr id="56" name="Picture 5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36156" y="1768663"/>
                <a:ext cx="466929" cy="469342"/>
              </a:xfrm>
              <a:prstGeom prst="rect">
                <a:avLst/>
              </a:prstGeom>
            </p:spPr>
          </p:pic>
          <p:pic>
            <p:nvPicPr>
              <p:cNvPr id="57" name="Picture 5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336156" y="2321542"/>
                <a:ext cx="466929" cy="464529"/>
              </a:xfrm>
              <a:prstGeom prst="rect">
                <a:avLst/>
              </a:prstGeom>
            </p:spPr>
          </p:pic>
          <p:pic>
            <p:nvPicPr>
              <p:cNvPr id="58" name="Picture 5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336156" y="2859860"/>
                <a:ext cx="466929" cy="469342"/>
              </a:xfrm>
              <a:prstGeom prst="rect">
                <a:avLst/>
              </a:prstGeom>
            </p:spPr>
          </p:pic>
          <p:pic>
            <p:nvPicPr>
              <p:cNvPr id="59" name="Picture 5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337942" y="3412858"/>
                <a:ext cx="463357" cy="469343"/>
              </a:xfrm>
              <a:prstGeom prst="rect">
                <a:avLst/>
              </a:prstGeom>
            </p:spPr>
          </p:pic>
        </p:grpSp>
      </p:grpSp>
      <p:pic>
        <p:nvPicPr>
          <p:cNvPr id="5" name="Picture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224544" y="1471752"/>
            <a:ext cx="4908980" cy="4770022"/>
          </a:xfrm>
          <a:prstGeom prst="rect">
            <a:avLst/>
          </a:prstGeom>
        </p:spPr>
      </p:pic>
      <p:sp>
        <p:nvSpPr>
          <p:cNvPr id="14" name="TextBox 13"/>
          <p:cNvSpPr txBox="1"/>
          <p:nvPr/>
        </p:nvSpPr>
        <p:spPr>
          <a:xfrm>
            <a:off x="134181" y="6533345"/>
            <a:ext cx="8850167" cy="307777"/>
          </a:xfrm>
          <a:prstGeom prst="rect">
            <a:avLst/>
          </a:prstGeom>
          <a:noFill/>
        </p:spPr>
        <p:txBody>
          <a:bodyPr wrap="square" rtlCol="0" anchor="t">
            <a:spAutoFit/>
          </a:bodyPr>
          <a:lstStyle/>
          <a:p>
            <a:pPr algn="ctr"/>
            <a:r>
              <a:rPr lang="en-US" sz="1400" b="1" dirty="0">
                <a:solidFill>
                  <a:srgbClr val="FFFFFF"/>
                </a:solidFill>
              </a:rPr>
              <a:t>2160 Snow Trail  Las Vegas 89134  702-242-8838  </a:t>
            </a:r>
          </a:p>
        </p:txBody>
      </p:sp>
    </p:spTree>
    <p:extLst>
      <p:ext uri="{BB962C8B-B14F-4D97-AF65-F5344CB8AC3E}">
        <p14:creationId xmlns:p14="http://schemas.microsoft.com/office/powerpoint/2010/main" val="3189241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93" y="77491"/>
            <a:ext cx="9145293" cy="6788258"/>
            <a:chOff x="-1293" y="69742"/>
            <a:chExt cx="9145293" cy="6788258"/>
          </a:xfrm>
        </p:grpSpPr>
        <p:sp>
          <p:nvSpPr>
            <p:cNvPr id="2" name="Rounded Rectangle 1"/>
            <p:cNvSpPr/>
            <p:nvPr/>
          </p:nvSpPr>
          <p:spPr>
            <a:xfrm>
              <a:off x="-1293" y="69742"/>
              <a:ext cx="9144000" cy="6607444"/>
            </a:xfrm>
            <a:custGeom>
              <a:avLst/>
              <a:gdLst/>
              <a:ahLst/>
              <a:cxnLst/>
              <a:rect l="l" t="t" r="r" b="b"/>
              <a:pathLst>
                <a:path w="9144000" h="6607444">
                  <a:moveTo>
                    <a:pt x="310561" y="0"/>
                  </a:moveTo>
                  <a:lnTo>
                    <a:pt x="5300416" y="0"/>
                  </a:lnTo>
                  <a:cubicBezTo>
                    <a:pt x="5408125" y="0"/>
                    <a:pt x="5495440" y="87315"/>
                    <a:pt x="5495440" y="195024"/>
                  </a:cubicBezTo>
                  <a:lnTo>
                    <a:pt x="5495440" y="787830"/>
                  </a:lnTo>
                  <a:lnTo>
                    <a:pt x="9144000" y="787830"/>
                  </a:lnTo>
                  <a:lnTo>
                    <a:pt x="9144000" y="6607444"/>
                  </a:lnTo>
                  <a:lnTo>
                    <a:pt x="0" y="6607444"/>
                  </a:lnTo>
                  <a:lnTo>
                    <a:pt x="0" y="787830"/>
                  </a:lnTo>
                  <a:lnTo>
                    <a:pt x="115537" y="787830"/>
                  </a:lnTo>
                  <a:lnTo>
                    <a:pt x="115537" y="195024"/>
                  </a:lnTo>
                  <a:cubicBezTo>
                    <a:pt x="115537" y="87315"/>
                    <a:pt x="202852" y="0"/>
                    <a:pt x="310561" y="0"/>
                  </a:cubicBezTo>
                  <a:close/>
                </a:path>
              </a:pathLst>
            </a:custGeom>
            <a:blipFill>
              <a:blip r:embed="rId2"/>
              <a:tile tx="0" ty="0" sx="100000" sy="100000" flip="none" algn="tl"/>
            </a:blipFill>
            <a:ln>
              <a:noFill/>
            </a:ln>
            <a:effectLst>
              <a:glow rad="101600">
                <a:schemeClr val="tx1">
                  <a:lumMod val="50000"/>
                  <a:lumOff val="5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AFAEB"/>
                </a:solidFill>
              </a:endParaRPr>
            </a:p>
          </p:txBody>
        </p:sp>
        <p:sp>
          <p:nvSpPr>
            <p:cNvPr id="3" name="Rectangle 2"/>
            <p:cNvSpPr/>
            <p:nvPr/>
          </p:nvSpPr>
          <p:spPr>
            <a:xfrm>
              <a:off x="0" y="973681"/>
              <a:ext cx="9144000" cy="5884319"/>
            </a:xfrm>
            <a:prstGeom prst="rect">
              <a:avLst/>
            </a:prstGeom>
            <a:blipFill>
              <a:blip r:embed="rId2"/>
              <a:tile tx="0" ty="0" sx="100000" sy="100000" flip="none" algn="tl"/>
            </a:blipFill>
            <a:ln>
              <a:noFill/>
            </a:ln>
            <a:effectLst>
              <a:glow rad="101600">
                <a:schemeClr val="tx1">
                  <a:lumMod val="50000"/>
                  <a:lumOff val="5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itle 4"/>
          <p:cNvSpPr txBox="1">
            <a:spLocks/>
          </p:cNvSpPr>
          <p:nvPr/>
        </p:nvSpPr>
        <p:spPr>
          <a:xfrm>
            <a:off x="1459399" y="117999"/>
            <a:ext cx="722221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200" b="1" dirty="0">
                <a:solidFill>
                  <a:srgbClr val="F37043"/>
                </a:solidFill>
                <a:latin typeface="Rockwell" pitchFamily="18" charset="0"/>
              </a:rPr>
              <a:t>Your Mission</a:t>
            </a:r>
          </a:p>
        </p:txBody>
      </p:sp>
      <p:sp>
        <p:nvSpPr>
          <p:cNvPr id="8" name="Text Box 24"/>
          <p:cNvSpPr txBox="1">
            <a:spLocks noChangeArrowheads="1"/>
          </p:cNvSpPr>
          <p:nvPr/>
        </p:nvSpPr>
        <p:spPr bwMode="auto">
          <a:xfrm>
            <a:off x="4845844" y="2787114"/>
            <a:ext cx="1929384" cy="142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4597" tIns="34597" rIns="34597" bIns="34597" anchor="t"/>
          <a:lstStyle>
            <a:lvl1pPr>
              <a:tabLst>
                <a:tab pos="431800" algn="l"/>
                <a:tab pos="647700" algn="l"/>
                <a:tab pos="863600" algn="l"/>
                <a:tab pos="1081088" algn="l"/>
                <a:tab pos="1296988" algn="l"/>
                <a:tab pos="1512888" algn="l"/>
                <a:tab pos="1728788" algn="l"/>
              </a:tabLst>
              <a:defRPr sz="3200">
                <a:solidFill>
                  <a:schemeClr val="tx1"/>
                </a:solidFill>
                <a:latin typeface="Calibri" pitchFamily="34" charset="0"/>
              </a:defRPr>
            </a:lvl1pPr>
            <a:lvl2pPr>
              <a:tabLst>
                <a:tab pos="431800" algn="l"/>
                <a:tab pos="647700" algn="l"/>
                <a:tab pos="863600" algn="l"/>
                <a:tab pos="1081088" algn="l"/>
                <a:tab pos="1296988" algn="l"/>
                <a:tab pos="1512888" algn="l"/>
                <a:tab pos="1728788" algn="l"/>
              </a:tabLst>
              <a:defRPr sz="2800">
                <a:solidFill>
                  <a:schemeClr val="tx1"/>
                </a:solidFill>
                <a:latin typeface="Calibri" pitchFamily="34" charset="0"/>
              </a:defRPr>
            </a:lvl2pPr>
            <a:lvl3pPr>
              <a:tabLst>
                <a:tab pos="431800" algn="l"/>
                <a:tab pos="647700" algn="l"/>
                <a:tab pos="863600" algn="l"/>
                <a:tab pos="1081088" algn="l"/>
                <a:tab pos="1296988" algn="l"/>
                <a:tab pos="1512888" algn="l"/>
                <a:tab pos="1728788" algn="l"/>
              </a:tabLst>
              <a:defRPr sz="2400">
                <a:solidFill>
                  <a:schemeClr val="tx1"/>
                </a:solidFill>
                <a:latin typeface="Calibri" pitchFamily="34" charset="0"/>
              </a:defRPr>
            </a:lvl3pPr>
            <a:lvl4pPr>
              <a:tabLst>
                <a:tab pos="431800" algn="l"/>
                <a:tab pos="647700" algn="l"/>
                <a:tab pos="863600" algn="l"/>
                <a:tab pos="1081088" algn="l"/>
                <a:tab pos="1296988" algn="l"/>
                <a:tab pos="1512888" algn="l"/>
                <a:tab pos="1728788" algn="l"/>
              </a:tabLst>
              <a:defRPr sz="2000">
                <a:solidFill>
                  <a:schemeClr val="tx1"/>
                </a:solidFill>
                <a:latin typeface="Calibri" pitchFamily="34" charset="0"/>
              </a:defRPr>
            </a:lvl4pPr>
            <a:lvl5pPr>
              <a:tabLst>
                <a:tab pos="431800" algn="l"/>
                <a:tab pos="647700" algn="l"/>
                <a:tab pos="863600" algn="l"/>
                <a:tab pos="1081088" algn="l"/>
                <a:tab pos="1296988" algn="l"/>
                <a:tab pos="1512888" algn="l"/>
                <a:tab pos="1728788" algn="l"/>
              </a:tabLst>
              <a:defRPr sz="2000">
                <a:solidFill>
                  <a:schemeClr val="tx1"/>
                </a:solidFill>
                <a:latin typeface="Calibri" pitchFamily="34" charset="0"/>
              </a:defRPr>
            </a:lvl5pPr>
            <a:lvl6pPr eaLnBrk="0" fontAlgn="base" hangingPunct="0">
              <a:spcAft>
                <a:spcPct val="0"/>
              </a:spcAft>
              <a:buChar char="»"/>
              <a:tabLst>
                <a:tab pos="431800" algn="l"/>
                <a:tab pos="647700" algn="l"/>
                <a:tab pos="863600" algn="l"/>
                <a:tab pos="1081088" algn="l"/>
                <a:tab pos="1296988" algn="l"/>
                <a:tab pos="1512888" algn="l"/>
                <a:tab pos="1728788" algn="l"/>
              </a:tabLst>
              <a:defRPr sz="2000">
                <a:solidFill>
                  <a:schemeClr val="tx1"/>
                </a:solidFill>
                <a:latin typeface="Calibri" pitchFamily="34" charset="0"/>
              </a:defRPr>
            </a:lvl6pPr>
            <a:lvl7pPr eaLnBrk="0" fontAlgn="base" hangingPunct="0">
              <a:spcAft>
                <a:spcPct val="0"/>
              </a:spcAft>
              <a:buChar char="»"/>
              <a:tabLst>
                <a:tab pos="431800" algn="l"/>
                <a:tab pos="647700" algn="l"/>
                <a:tab pos="863600" algn="l"/>
                <a:tab pos="1081088" algn="l"/>
                <a:tab pos="1296988" algn="l"/>
                <a:tab pos="1512888" algn="l"/>
                <a:tab pos="1728788" algn="l"/>
              </a:tabLst>
              <a:defRPr sz="2000">
                <a:solidFill>
                  <a:schemeClr val="tx1"/>
                </a:solidFill>
                <a:latin typeface="Calibri" pitchFamily="34" charset="0"/>
              </a:defRPr>
            </a:lvl7pPr>
            <a:lvl8pPr eaLnBrk="0" fontAlgn="base" hangingPunct="0">
              <a:spcAft>
                <a:spcPct val="0"/>
              </a:spcAft>
              <a:buChar char="»"/>
              <a:tabLst>
                <a:tab pos="431800" algn="l"/>
                <a:tab pos="647700" algn="l"/>
                <a:tab pos="863600" algn="l"/>
                <a:tab pos="1081088" algn="l"/>
                <a:tab pos="1296988" algn="l"/>
                <a:tab pos="1512888" algn="l"/>
                <a:tab pos="1728788" algn="l"/>
              </a:tabLst>
              <a:defRPr sz="2000">
                <a:solidFill>
                  <a:schemeClr val="tx1"/>
                </a:solidFill>
                <a:latin typeface="Calibri" pitchFamily="34" charset="0"/>
              </a:defRPr>
            </a:lvl8pPr>
            <a:lvl9pPr eaLnBrk="0" fontAlgn="base" hangingPunct="0">
              <a:spcAft>
                <a:spcPct val="0"/>
              </a:spcAft>
              <a:buChar char="»"/>
              <a:tabLst>
                <a:tab pos="431800" algn="l"/>
                <a:tab pos="647700" algn="l"/>
                <a:tab pos="863600" algn="l"/>
                <a:tab pos="1081088" algn="l"/>
                <a:tab pos="1296988" algn="l"/>
                <a:tab pos="1512888" algn="l"/>
                <a:tab pos="1728788" algn="l"/>
              </a:tabLst>
              <a:defRPr sz="2000">
                <a:solidFill>
                  <a:schemeClr val="tx1"/>
                </a:solidFill>
                <a:latin typeface="Calibri" pitchFamily="34" charset="0"/>
              </a:defRPr>
            </a:lvl9pPr>
          </a:lstStyle>
          <a:p>
            <a:pPr>
              <a:spcAft>
                <a:spcPts val="400"/>
              </a:spcAft>
              <a:tabLst>
                <a:tab pos="798513" algn="l"/>
              </a:tabLst>
            </a:pPr>
            <a:r>
              <a:rPr lang="en-US" altLang="en-US" sz="1200" b="1" dirty="0">
                <a:latin typeface="+mn-lt"/>
              </a:rPr>
              <a:t>Week 1	</a:t>
            </a:r>
            <a:r>
              <a:rPr lang="en-US" altLang="en-US" sz="1200" dirty="0">
                <a:latin typeface="+mn-lt"/>
              </a:rPr>
              <a:t>June 12-16</a:t>
            </a:r>
          </a:p>
          <a:p>
            <a:pPr>
              <a:spcAft>
                <a:spcPts val="400"/>
              </a:spcAft>
              <a:tabLst>
                <a:tab pos="798513" algn="l"/>
              </a:tabLst>
            </a:pPr>
            <a:r>
              <a:rPr lang="en-US" altLang="en-US" sz="1200" b="1" dirty="0">
                <a:latin typeface="+mn-lt"/>
              </a:rPr>
              <a:t>Week 2	</a:t>
            </a:r>
            <a:r>
              <a:rPr lang="en-US" altLang="en-US" sz="1200" dirty="0">
                <a:latin typeface="+mn-lt"/>
              </a:rPr>
              <a:t>June 19-23</a:t>
            </a:r>
          </a:p>
          <a:p>
            <a:pPr>
              <a:spcAft>
                <a:spcPts val="400"/>
              </a:spcAft>
              <a:tabLst>
                <a:tab pos="798513" algn="l"/>
              </a:tabLst>
            </a:pPr>
            <a:r>
              <a:rPr lang="en-US" altLang="en-US" sz="1200" b="1" dirty="0">
                <a:latin typeface="+mn-lt"/>
              </a:rPr>
              <a:t>Week 3	</a:t>
            </a:r>
            <a:r>
              <a:rPr lang="en-US" altLang="en-US" sz="1200" dirty="0">
                <a:latin typeface="+mn-lt"/>
              </a:rPr>
              <a:t>June 26-30</a:t>
            </a:r>
          </a:p>
          <a:p>
            <a:pPr>
              <a:spcAft>
                <a:spcPts val="400"/>
              </a:spcAft>
              <a:tabLst>
                <a:tab pos="798513" algn="l"/>
              </a:tabLst>
            </a:pPr>
            <a:r>
              <a:rPr lang="en-US" altLang="en-US" sz="1200" b="1" dirty="0">
                <a:latin typeface="+mn-lt"/>
              </a:rPr>
              <a:t>Week 4	</a:t>
            </a:r>
            <a:r>
              <a:rPr lang="en-US" altLang="en-US" sz="1200" dirty="0">
                <a:latin typeface="+mn-lt"/>
              </a:rPr>
              <a:t>July 3-7</a:t>
            </a:r>
            <a:endParaRPr lang="en-US" altLang="en-US" sz="1200" dirty="0">
              <a:solidFill>
                <a:srgbClr val="000000"/>
              </a:solidFill>
              <a:latin typeface="+mn-lt"/>
            </a:endParaRPr>
          </a:p>
          <a:p>
            <a:pPr>
              <a:spcAft>
                <a:spcPts val="400"/>
              </a:spcAft>
              <a:tabLst>
                <a:tab pos="798513" algn="l"/>
              </a:tabLst>
            </a:pPr>
            <a:endParaRPr lang="en-US" altLang="en-US" sz="1200" b="1" dirty="0" smtClean="0">
              <a:latin typeface="+mn-lt"/>
            </a:endParaRPr>
          </a:p>
          <a:p>
            <a:pPr>
              <a:spcAft>
                <a:spcPts val="400"/>
              </a:spcAft>
              <a:tabLst>
                <a:tab pos="798513" algn="l"/>
              </a:tabLst>
            </a:pPr>
            <a:endParaRPr lang="en-US" altLang="en-US" sz="1200" b="1" dirty="0">
              <a:latin typeface="+mn-lt"/>
            </a:endParaRPr>
          </a:p>
          <a:p>
            <a:pPr>
              <a:spcAft>
                <a:spcPts val="400"/>
              </a:spcAft>
              <a:tabLst>
                <a:tab pos="798513" algn="l"/>
              </a:tabLst>
            </a:pPr>
            <a:endParaRPr lang="en-US" altLang="en-US" sz="1200" dirty="0">
              <a:solidFill>
                <a:srgbClr val="FF0000"/>
              </a:solidFill>
              <a:latin typeface="+mn-lt"/>
            </a:endParaRPr>
          </a:p>
          <a:p>
            <a:endParaRPr lang="en-US" altLang="en-US" sz="1200" dirty="0">
              <a:latin typeface="+mn-lt"/>
            </a:endParaRPr>
          </a:p>
        </p:txBody>
      </p:sp>
      <p:sp>
        <p:nvSpPr>
          <p:cNvPr id="9" name="Text Box 25"/>
          <p:cNvSpPr txBox="1">
            <a:spLocks noChangeArrowheads="1"/>
          </p:cNvSpPr>
          <p:nvPr/>
        </p:nvSpPr>
        <p:spPr bwMode="auto">
          <a:xfrm>
            <a:off x="6934200" y="2787115"/>
            <a:ext cx="1925638" cy="142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4597" tIns="34597" rIns="34597" bIns="34597" anchor="t"/>
          <a:lstStyle>
            <a:lvl1pPr>
              <a:tabLst>
                <a:tab pos="431800" algn="l"/>
                <a:tab pos="647700" algn="l"/>
              </a:tabLst>
              <a:defRPr sz="3200">
                <a:solidFill>
                  <a:schemeClr val="tx1"/>
                </a:solidFill>
                <a:latin typeface="Calibri" pitchFamily="34" charset="0"/>
              </a:defRPr>
            </a:lvl1pPr>
            <a:lvl2pPr>
              <a:tabLst>
                <a:tab pos="431800" algn="l"/>
                <a:tab pos="647700" algn="l"/>
              </a:tabLst>
              <a:defRPr sz="2800">
                <a:solidFill>
                  <a:schemeClr val="tx1"/>
                </a:solidFill>
                <a:latin typeface="Calibri" pitchFamily="34" charset="0"/>
              </a:defRPr>
            </a:lvl2pPr>
            <a:lvl3pPr>
              <a:tabLst>
                <a:tab pos="431800" algn="l"/>
                <a:tab pos="647700" algn="l"/>
              </a:tabLst>
              <a:defRPr sz="2400">
                <a:solidFill>
                  <a:schemeClr val="tx1"/>
                </a:solidFill>
                <a:latin typeface="Calibri" pitchFamily="34" charset="0"/>
              </a:defRPr>
            </a:lvl3pPr>
            <a:lvl4pPr>
              <a:tabLst>
                <a:tab pos="431800" algn="l"/>
                <a:tab pos="647700" algn="l"/>
              </a:tabLst>
              <a:defRPr sz="2000">
                <a:solidFill>
                  <a:schemeClr val="tx1"/>
                </a:solidFill>
                <a:latin typeface="Calibri" pitchFamily="34" charset="0"/>
              </a:defRPr>
            </a:lvl4pPr>
            <a:lvl5pPr>
              <a:tabLst>
                <a:tab pos="431800" algn="l"/>
                <a:tab pos="647700" algn="l"/>
              </a:tabLst>
              <a:defRPr sz="2000">
                <a:solidFill>
                  <a:schemeClr val="tx1"/>
                </a:solidFill>
                <a:latin typeface="Calibri" pitchFamily="34" charset="0"/>
              </a:defRPr>
            </a:lvl5pPr>
            <a:lvl6pPr eaLnBrk="0" fontAlgn="base" hangingPunct="0">
              <a:spcAft>
                <a:spcPct val="0"/>
              </a:spcAft>
              <a:buChar char="»"/>
              <a:tabLst>
                <a:tab pos="431800" algn="l"/>
                <a:tab pos="647700" algn="l"/>
              </a:tabLst>
              <a:defRPr sz="2000">
                <a:solidFill>
                  <a:schemeClr val="tx1"/>
                </a:solidFill>
                <a:latin typeface="Calibri" pitchFamily="34" charset="0"/>
              </a:defRPr>
            </a:lvl6pPr>
            <a:lvl7pPr eaLnBrk="0" fontAlgn="base" hangingPunct="0">
              <a:spcAft>
                <a:spcPct val="0"/>
              </a:spcAft>
              <a:buChar char="»"/>
              <a:tabLst>
                <a:tab pos="431800" algn="l"/>
                <a:tab pos="647700" algn="l"/>
              </a:tabLst>
              <a:defRPr sz="2000">
                <a:solidFill>
                  <a:schemeClr val="tx1"/>
                </a:solidFill>
                <a:latin typeface="Calibri" pitchFamily="34" charset="0"/>
              </a:defRPr>
            </a:lvl7pPr>
            <a:lvl8pPr eaLnBrk="0" fontAlgn="base" hangingPunct="0">
              <a:spcAft>
                <a:spcPct val="0"/>
              </a:spcAft>
              <a:buChar char="»"/>
              <a:tabLst>
                <a:tab pos="431800" algn="l"/>
                <a:tab pos="647700" algn="l"/>
              </a:tabLst>
              <a:defRPr sz="2000">
                <a:solidFill>
                  <a:schemeClr val="tx1"/>
                </a:solidFill>
                <a:latin typeface="Calibri" pitchFamily="34" charset="0"/>
              </a:defRPr>
            </a:lvl8pPr>
            <a:lvl9pPr eaLnBrk="0" fontAlgn="base" hangingPunct="0">
              <a:spcAft>
                <a:spcPct val="0"/>
              </a:spcAft>
              <a:buChar char="»"/>
              <a:tabLst>
                <a:tab pos="431800" algn="l"/>
                <a:tab pos="647700" algn="l"/>
              </a:tabLst>
              <a:defRPr sz="2000">
                <a:solidFill>
                  <a:schemeClr val="tx1"/>
                </a:solidFill>
                <a:latin typeface="Calibri" pitchFamily="34" charset="0"/>
              </a:defRPr>
            </a:lvl9pPr>
          </a:lstStyle>
          <a:p>
            <a:pPr>
              <a:spcAft>
                <a:spcPts val="400"/>
              </a:spcAft>
              <a:tabLst>
                <a:tab pos="798513" algn="l"/>
              </a:tabLst>
            </a:pPr>
            <a:r>
              <a:rPr lang="en-US" altLang="en-US" sz="1200" b="1" dirty="0">
                <a:latin typeface="+mn-lt"/>
              </a:rPr>
              <a:t>Week 5	July 10-14</a:t>
            </a:r>
          </a:p>
          <a:p>
            <a:pPr>
              <a:spcAft>
                <a:spcPts val="400"/>
              </a:spcAft>
              <a:tabLst>
                <a:tab pos="798513" algn="l"/>
              </a:tabLst>
            </a:pPr>
            <a:r>
              <a:rPr lang="en-US" altLang="en-US" sz="1200" b="1" dirty="0">
                <a:latin typeface="+mn-lt"/>
              </a:rPr>
              <a:t>Week 6	July 17-21</a:t>
            </a:r>
          </a:p>
          <a:p>
            <a:pPr>
              <a:spcAft>
                <a:spcPts val="400"/>
              </a:spcAft>
              <a:tabLst>
                <a:tab pos="798513" algn="l"/>
              </a:tabLst>
            </a:pPr>
            <a:r>
              <a:rPr lang="en-US" altLang="en-US" sz="1200" b="1" dirty="0" smtClean="0">
                <a:latin typeface="+mn-lt"/>
              </a:rPr>
              <a:t>Week </a:t>
            </a:r>
            <a:r>
              <a:rPr lang="en-US" altLang="en-US" sz="1200" b="1" dirty="0">
                <a:latin typeface="+mn-lt"/>
              </a:rPr>
              <a:t>7	</a:t>
            </a:r>
            <a:r>
              <a:rPr lang="en-US" altLang="en-US" sz="1200" dirty="0">
                <a:latin typeface="+mn-lt"/>
              </a:rPr>
              <a:t>July 24-28</a:t>
            </a:r>
          </a:p>
          <a:p>
            <a:pPr>
              <a:spcAft>
                <a:spcPts val="400"/>
              </a:spcAft>
              <a:tabLst>
                <a:tab pos="798513" algn="l"/>
              </a:tabLst>
            </a:pPr>
            <a:r>
              <a:rPr lang="en-US" altLang="en-US" sz="1200" b="1" dirty="0">
                <a:latin typeface="+mn-lt"/>
              </a:rPr>
              <a:t>Week 8	</a:t>
            </a:r>
            <a:r>
              <a:rPr lang="en-US" altLang="en-US" sz="1200" dirty="0">
                <a:latin typeface="+mn-lt"/>
              </a:rPr>
              <a:t>July 31-Aug. 4</a:t>
            </a:r>
          </a:p>
          <a:p>
            <a:pPr>
              <a:spcAft>
                <a:spcPts val="400"/>
              </a:spcAft>
              <a:tabLst>
                <a:tab pos="798513" algn="l"/>
              </a:tabLst>
            </a:pPr>
            <a:r>
              <a:rPr lang="en-US" altLang="en-US" sz="1200" b="1" dirty="0">
                <a:latin typeface="+mn-lt"/>
              </a:rPr>
              <a:t>Week </a:t>
            </a:r>
            <a:r>
              <a:rPr lang="en-US" altLang="en-US" sz="1200" b="1" dirty="0" smtClean="0">
                <a:latin typeface="+mn-lt"/>
              </a:rPr>
              <a:t>9           </a:t>
            </a:r>
            <a:r>
              <a:rPr lang="en-US" altLang="en-US" sz="1200" b="1" dirty="0">
                <a:latin typeface="+mn-lt"/>
              </a:rPr>
              <a:t>Aug.7-11</a:t>
            </a:r>
            <a:endParaRPr lang="en-US" altLang="en-US" sz="1200" dirty="0">
              <a:latin typeface="+mn-lt"/>
            </a:endParaRPr>
          </a:p>
          <a:p>
            <a:pPr>
              <a:spcAft>
                <a:spcPts val="400"/>
              </a:spcAft>
              <a:tabLst>
                <a:tab pos="798513" algn="l"/>
              </a:tabLst>
            </a:pPr>
            <a:endParaRPr lang="en-US" altLang="en-US" sz="1200" b="1" dirty="0">
              <a:latin typeface="+mn-lt"/>
            </a:endParaRPr>
          </a:p>
          <a:p>
            <a:pPr>
              <a:spcAft>
                <a:spcPct val="50000"/>
              </a:spcAft>
            </a:pPr>
            <a:endParaRPr lang="en-US" altLang="en-US" sz="1200" dirty="0">
              <a:latin typeface="+mn-lt"/>
            </a:endParaRPr>
          </a:p>
        </p:txBody>
      </p:sp>
      <p:sp>
        <p:nvSpPr>
          <p:cNvPr id="12" name="Text Box 5"/>
          <p:cNvSpPr txBox="1">
            <a:spLocks noChangeArrowheads="1"/>
          </p:cNvSpPr>
          <p:nvPr/>
        </p:nvSpPr>
        <p:spPr bwMode="auto">
          <a:xfrm>
            <a:off x="228600" y="1339314"/>
            <a:ext cx="4172919"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4597" tIns="34597" rIns="34597" bIns="34597"/>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Aft>
                <a:spcPts val="475"/>
              </a:spcAft>
            </a:pPr>
            <a:r>
              <a:rPr lang="en-US" altLang="en-US" sz="2000" b="1" dirty="0">
                <a:solidFill>
                  <a:srgbClr val="F37043"/>
                </a:solidFill>
                <a:latin typeface="+mn-lt"/>
              </a:rPr>
              <a:t>About our Camp</a:t>
            </a:r>
          </a:p>
          <a:p>
            <a:pPr>
              <a:spcAft>
                <a:spcPts val="900"/>
              </a:spcAft>
            </a:pPr>
            <a:r>
              <a:rPr lang="en-US" altLang="en-US" sz="1050" dirty="0"/>
              <a:t>Each week, children ages 5-12 jump into action, participating in exciting sports programs, exploring nature, becoming involved in performing and creative arts, playing a part in group activities, and attending special events.  </a:t>
            </a:r>
          </a:p>
          <a:p>
            <a:pPr>
              <a:spcAft>
                <a:spcPts val="900"/>
              </a:spcAft>
            </a:pPr>
            <a:r>
              <a:rPr lang="en-US" altLang="en-US" sz="1050" dirty="0"/>
              <a:t>Our campers expand their horizons, embark on new adventures, and most importantly have fun.  Our exceptional program and dedicated staff create an environment that forges lifelong friendships among our campers. We create a summer experience that is unforgettable! </a:t>
            </a:r>
          </a:p>
          <a:p>
            <a:pPr>
              <a:spcAft>
                <a:spcPts val="900"/>
              </a:spcAft>
            </a:pPr>
            <a:r>
              <a:rPr lang="en-US" altLang="en-US" sz="1050" dirty="0"/>
              <a:t>Our camp features a unique selection of indoor and outdoor activities and field trips that take advantage of resources in the local area.</a:t>
            </a:r>
          </a:p>
          <a:p>
            <a:pPr>
              <a:spcAft>
                <a:spcPts val="900"/>
              </a:spcAft>
            </a:pPr>
            <a:r>
              <a:rPr lang="en-US" altLang="en-US" sz="1050" dirty="0"/>
              <a:t>Our specialty camps are optional programs, operating during regular camp hours, which provide even more choices for unique and exciting adventures.</a:t>
            </a:r>
          </a:p>
        </p:txBody>
      </p:sp>
      <p:sp>
        <p:nvSpPr>
          <p:cNvPr id="13" name="AutoShape 2" descr="https://outlook.office365.com/owa/service.svc/s/GetFileAttachment?id=AAMkADg3MGI5M2NlLTZmYTgtNGU1Mi04MzE2LTZiM2EzMDlmNTE3OQBGAAAAAACRlHlrwjDFR7hRftxzdb8tBwARZvnqMUKDSab7oo1skeFoAAAAz7WhAABKey2zYSlxRKimr8y8GR0pAADz5uAcAAABEgAQAK3My1yFJhdLpwMF9pK%2BKOs%3D&amp;isImagePreview=True&amp;X-OWA-CANARY=eOI5Fyw_VEuT3NeTio06LslMBeBb5NEIpvdLbgqd5soP18SDGIEoBYcSt8OGF2b7qQwy-45azYM."/>
          <p:cNvSpPr>
            <a:spLocks noChangeAspect="1" noChangeArrowheads="1"/>
          </p:cNvSpPr>
          <p:nvPr/>
        </p:nvSpPr>
        <p:spPr bwMode="auto">
          <a:xfrm>
            <a:off x="296863" y="2924175"/>
            <a:ext cx="9366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p>
            <a:endParaRPr lang="en-US" altLang="en-US"/>
          </a:p>
        </p:txBody>
      </p:sp>
      <p:sp>
        <p:nvSpPr>
          <p:cNvPr id="15" name="Text Box 26"/>
          <p:cNvSpPr txBox="1">
            <a:spLocks noChangeArrowheads="1"/>
          </p:cNvSpPr>
          <p:nvPr/>
        </p:nvSpPr>
        <p:spPr bwMode="auto">
          <a:xfrm>
            <a:off x="228600" y="4231189"/>
            <a:ext cx="2212975" cy="197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4597" tIns="34597" rIns="34597" bIns="34597"/>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Aft>
                <a:spcPts val="400"/>
              </a:spcAft>
            </a:pPr>
            <a:r>
              <a:rPr lang="en-US" altLang="en-US" sz="2000" b="1" dirty="0">
                <a:solidFill>
                  <a:srgbClr val="F37043"/>
                </a:solidFill>
              </a:rPr>
              <a:t>Special Features</a:t>
            </a:r>
          </a:p>
          <a:p>
            <a:pPr marL="115888" indent="-115888">
              <a:spcAft>
                <a:spcPts val="100"/>
              </a:spcAft>
              <a:buFont typeface="Arial" pitchFamily="34" charset="0"/>
              <a:buChar char="•"/>
            </a:pPr>
            <a:r>
              <a:rPr lang="en-US" altLang="en-US" sz="1100" dirty="0"/>
              <a:t>Quality staff</a:t>
            </a:r>
          </a:p>
          <a:p>
            <a:pPr marL="115888" indent="-115888">
              <a:spcAft>
                <a:spcPts val="100"/>
              </a:spcAft>
              <a:buFont typeface="Arial" pitchFamily="34" charset="0"/>
              <a:buChar char="•"/>
            </a:pPr>
            <a:r>
              <a:rPr lang="en-US" altLang="en-US" sz="1100" dirty="0"/>
              <a:t>Flexible, extended hours</a:t>
            </a:r>
          </a:p>
          <a:p>
            <a:pPr marL="115888" indent="-115888">
              <a:spcAft>
                <a:spcPts val="100"/>
              </a:spcAft>
              <a:buFont typeface="Arial" pitchFamily="34" charset="0"/>
              <a:buChar char="•"/>
            </a:pPr>
            <a:r>
              <a:rPr lang="en-US" altLang="en-US" sz="1100" dirty="0"/>
              <a:t>Field trips, special events</a:t>
            </a:r>
          </a:p>
          <a:p>
            <a:pPr marL="115888" indent="-115888">
              <a:spcAft>
                <a:spcPts val="100"/>
              </a:spcAft>
              <a:buFont typeface="Arial" pitchFamily="34" charset="0"/>
              <a:buChar char="•"/>
            </a:pPr>
            <a:r>
              <a:rPr lang="en-US" altLang="en-US" sz="1100" dirty="0"/>
              <a:t>Air conditioned facility/bus</a:t>
            </a:r>
          </a:p>
          <a:p>
            <a:pPr marL="115888" indent="-115888">
              <a:spcAft>
                <a:spcPts val="100"/>
              </a:spcAft>
              <a:buFont typeface="Arial" pitchFamily="34" charset="0"/>
              <a:buChar char="•"/>
            </a:pPr>
            <a:r>
              <a:rPr lang="en-US" altLang="en-US" sz="1100" dirty="0"/>
              <a:t>Lunch program</a:t>
            </a:r>
          </a:p>
          <a:p>
            <a:pPr marL="115888" indent="-115888">
              <a:spcAft>
                <a:spcPts val="100"/>
              </a:spcAft>
              <a:buFont typeface="Arial" pitchFamily="34" charset="0"/>
              <a:buChar char="•"/>
            </a:pPr>
            <a:r>
              <a:rPr lang="en-US" altLang="en-US" sz="1100" dirty="0"/>
              <a:t>Family activities </a:t>
            </a:r>
            <a:r>
              <a:rPr lang="en-US" altLang="en-US" sz="1100" dirty="0">
                <a:latin typeface="+mn-lt"/>
              </a:rPr>
              <a:t>			      </a:t>
            </a:r>
          </a:p>
        </p:txBody>
      </p:sp>
      <p:sp>
        <p:nvSpPr>
          <p:cNvPr id="16" name="Text Box 26"/>
          <p:cNvSpPr txBox="1">
            <a:spLocks noChangeArrowheads="1"/>
          </p:cNvSpPr>
          <p:nvPr/>
        </p:nvSpPr>
        <p:spPr bwMode="auto">
          <a:xfrm>
            <a:off x="2522537" y="4231189"/>
            <a:ext cx="1849438" cy="197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4597" tIns="34597" rIns="34597" bIns="34597"/>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Aft>
                <a:spcPts val="400"/>
              </a:spcAft>
            </a:pPr>
            <a:r>
              <a:rPr lang="en-US" altLang="en-US" sz="2000" b="1" dirty="0">
                <a:solidFill>
                  <a:srgbClr val="F37043"/>
                </a:solidFill>
              </a:rPr>
              <a:t>New This Year!</a:t>
            </a:r>
          </a:p>
          <a:p>
            <a:pPr marL="115888" indent="-115888">
              <a:spcAft>
                <a:spcPts val="100"/>
              </a:spcAft>
              <a:buFont typeface="Arial" pitchFamily="34" charset="0"/>
              <a:buChar char="•"/>
            </a:pPr>
            <a:r>
              <a:rPr lang="en-US" sz="1100" dirty="0"/>
              <a:t>Coming Soon!</a:t>
            </a:r>
            <a:r>
              <a:rPr lang="en-US" altLang="en-US" sz="1100" dirty="0">
                <a:latin typeface="+mn-lt"/>
              </a:rPr>
              <a:t>		      </a:t>
            </a:r>
          </a:p>
        </p:txBody>
      </p:sp>
      <p:sp>
        <p:nvSpPr>
          <p:cNvPr id="18" name="Text Box 23"/>
          <p:cNvSpPr txBox="1">
            <a:spLocks noChangeArrowheads="1"/>
          </p:cNvSpPr>
          <p:nvPr/>
        </p:nvSpPr>
        <p:spPr bwMode="auto">
          <a:xfrm>
            <a:off x="4792663" y="1339315"/>
            <a:ext cx="4035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6493" tIns="43247" rIns="86493" bIns="43247" anchor="t"/>
          <a:lstStyle>
            <a:lvl1pPr>
              <a:tabLst>
                <a:tab pos="1081088" algn="l"/>
              </a:tabLst>
              <a:defRPr sz="3200">
                <a:solidFill>
                  <a:schemeClr val="tx1"/>
                </a:solidFill>
                <a:latin typeface="Calibri" pitchFamily="34" charset="0"/>
              </a:defRPr>
            </a:lvl1pPr>
            <a:lvl2pPr>
              <a:tabLst>
                <a:tab pos="1081088" algn="l"/>
              </a:tabLst>
              <a:defRPr sz="2800">
                <a:solidFill>
                  <a:schemeClr val="tx1"/>
                </a:solidFill>
                <a:latin typeface="Calibri" pitchFamily="34" charset="0"/>
              </a:defRPr>
            </a:lvl2pPr>
            <a:lvl3pPr>
              <a:tabLst>
                <a:tab pos="1081088" algn="l"/>
              </a:tabLst>
              <a:defRPr sz="2400">
                <a:solidFill>
                  <a:schemeClr val="tx1"/>
                </a:solidFill>
                <a:latin typeface="Calibri" pitchFamily="34" charset="0"/>
              </a:defRPr>
            </a:lvl3pPr>
            <a:lvl4pPr>
              <a:tabLst>
                <a:tab pos="1081088" algn="l"/>
              </a:tabLst>
              <a:defRPr sz="2000">
                <a:solidFill>
                  <a:schemeClr val="tx1"/>
                </a:solidFill>
                <a:latin typeface="Calibri" pitchFamily="34" charset="0"/>
              </a:defRPr>
            </a:lvl4pPr>
            <a:lvl5pPr>
              <a:tabLst>
                <a:tab pos="1081088" algn="l"/>
              </a:tabLst>
              <a:defRPr sz="2000">
                <a:solidFill>
                  <a:schemeClr val="tx1"/>
                </a:solidFill>
                <a:latin typeface="Calibri" pitchFamily="34" charset="0"/>
              </a:defRPr>
            </a:lvl5pPr>
            <a:lvl6pPr eaLnBrk="0" fontAlgn="base" hangingPunct="0">
              <a:spcAft>
                <a:spcPct val="0"/>
              </a:spcAft>
              <a:buChar char="»"/>
              <a:tabLst>
                <a:tab pos="1081088" algn="l"/>
              </a:tabLst>
              <a:defRPr sz="2000">
                <a:solidFill>
                  <a:schemeClr val="tx1"/>
                </a:solidFill>
                <a:latin typeface="Calibri" pitchFamily="34" charset="0"/>
              </a:defRPr>
            </a:lvl6pPr>
            <a:lvl7pPr eaLnBrk="0" fontAlgn="base" hangingPunct="0">
              <a:spcAft>
                <a:spcPct val="0"/>
              </a:spcAft>
              <a:buChar char="»"/>
              <a:tabLst>
                <a:tab pos="1081088" algn="l"/>
              </a:tabLst>
              <a:defRPr sz="2000">
                <a:solidFill>
                  <a:schemeClr val="tx1"/>
                </a:solidFill>
                <a:latin typeface="Calibri" pitchFamily="34" charset="0"/>
              </a:defRPr>
            </a:lvl7pPr>
            <a:lvl8pPr eaLnBrk="0" fontAlgn="base" hangingPunct="0">
              <a:spcAft>
                <a:spcPct val="0"/>
              </a:spcAft>
              <a:buChar char="»"/>
              <a:tabLst>
                <a:tab pos="1081088" algn="l"/>
              </a:tabLst>
              <a:defRPr sz="2000">
                <a:solidFill>
                  <a:schemeClr val="tx1"/>
                </a:solidFill>
                <a:latin typeface="Calibri" pitchFamily="34" charset="0"/>
              </a:defRPr>
            </a:lvl8pPr>
            <a:lvl9pPr eaLnBrk="0" fontAlgn="base" hangingPunct="0">
              <a:spcAft>
                <a:spcPct val="0"/>
              </a:spcAft>
              <a:buChar char="»"/>
              <a:tabLst>
                <a:tab pos="1081088" algn="l"/>
              </a:tabLst>
              <a:defRPr sz="2000">
                <a:solidFill>
                  <a:schemeClr val="tx1"/>
                </a:solidFill>
                <a:latin typeface="Calibri" pitchFamily="34" charset="0"/>
              </a:defRPr>
            </a:lvl9pPr>
          </a:lstStyle>
          <a:p>
            <a:pPr>
              <a:spcAft>
                <a:spcPts val="600"/>
              </a:spcAft>
            </a:pPr>
            <a:r>
              <a:rPr lang="en-US" altLang="en-US" sz="2000" b="1" dirty="0">
                <a:solidFill>
                  <a:srgbClr val="F37043"/>
                </a:solidFill>
              </a:rPr>
              <a:t>Hours</a:t>
            </a:r>
          </a:p>
          <a:p>
            <a:pPr>
              <a:tabLst>
                <a:tab pos="1371600" algn="l"/>
              </a:tabLst>
            </a:pPr>
            <a:r>
              <a:rPr lang="en-US" altLang="en-US" sz="1200" b="1" dirty="0">
                <a:latin typeface="+mn-lt"/>
              </a:rPr>
              <a:t>Monday-Friday   9:00</a:t>
            </a:r>
            <a:r>
              <a:rPr lang="en-US" altLang="en-US" sz="1200" dirty="0">
                <a:latin typeface="+mn-lt"/>
              </a:rPr>
              <a:t>am – 3:00 pm</a:t>
            </a:r>
          </a:p>
          <a:p>
            <a:pPr>
              <a:spcBef>
                <a:spcPts val="563"/>
              </a:spcBef>
              <a:tabLst>
                <a:tab pos="1371600" algn="l"/>
              </a:tabLst>
            </a:pPr>
            <a:r>
              <a:rPr lang="en-US" altLang="en-US" sz="1200" b="1" dirty="0">
                <a:latin typeface="+mn-lt"/>
              </a:rPr>
              <a:t>Extended Care   </a:t>
            </a:r>
            <a:r>
              <a:rPr lang="en-US" altLang="en-US" sz="1200" dirty="0">
                <a:latin typeface="+mn-lt"/>
              </a:rPr>
              <a:t>7:00 am - 6:00 pm</a:t>
            </a:r>
            <a:endParaRPr lang="en-US" altLang="en-US" sz="1400" dirty="0">
              <a:solidFill>
                <a:schemeClr val="bg1"/>
              </a:solidFill>
              <a:latin typeface="+mn-lt"/>
            </a:endParaRPr>
          </a:p>
        </p:txBody>
      </p:sp>
      <p:cxnSp>
        <p:nvCxnSpPr>
          <p:cNvPr id="22" name="Straight Connector 21"/>
          <p:cNvCxnSpPr/>
          <p:nvPr/>
        </p:nvCxnSpPr>
        <p:spPr>
          <a:xfrm>
            <a:off x="4572000" y="1339314"/>
            <a:ext cx="0" cy="5048250"/>
          </a:xfrm>
          <a:prstGeom prst="line">
            <a:avLst/>
          </a:prstGeom>
          <a:ln w="19050">
            <a:solidFill>
              <a:srgbClr val="F37043"/>
            </a:solidFill>
            <a:prstDash val="sysDot"/>
          </a:ln>
        </p:spPr>
        <p:style>
          <a:lnRef idx="1">
            <a:schemeClr val="accent1"/>
          </a:lnRef>
          <a:fillRef idx="0">
            <a:schemeClr val="accent1"/>
          </a:fillRef>
          <a:effectRef idx="0">
            <a:schemeClr val="accent1"/>
          </a:effectRef>
          <a:fontRef idx="minor">
            <a:schemeClr val="tx1"/>
          </a:fontRef>
        </p:style>
      </p:cxnSp>
      <p:sp>
        <p:nvSpPr>
          <p:cNvPr id="23" name="Text Box 23"/>
          <p:cNvSpPr txBox="1">
            <a:spLocks noChangeArrowheads="1"/>
          </p:cNvSpPr>
          <p:nvPr/>
        </p:nvSpPr>
        <p:spPr bwMode="auto">
          <a:xfrm>
            <a:off x="4792663" y="2406114"/>
            <a:ext cx="40354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6493" tIns="43247" rIns="86493" bIns="43247"/>
          <a:lstStyle>
            <a:lvl1pPr>
              <a:tabLst>
                <a:tab pos="1081088" algn="l"/>
              </a:tabLst>
              <a:defRPr sz="3200">
                <a:solidFill>
                  <a:schemeClr val="tx1"/>
                </a:solidFill>
                <a:latin typeface="Calibri" pitchFamily="34" charset="0"/>
              </a:defRPr>
            </a:lvl1pPr>
            <a:lvl2pPr>
              <a:tabLst>
                <a:tab pos="1081088" algn="l"/>
              </a:tabLst>
              <a:defRPr sz="2800">
                <a:solidFill>
                  <a:schemeClr val="tx1"/>
                </a:solidFill>
                <a:latin typeface="Calibri" pitchFamily="34" charset="0"/>
              </a:defRPr>
            </a:lvl2pPr>
            <a:lvl3pPr>
              <a:tabLst>
                <a:tab pos="1081088" algn="l"/>
              </a:tabLst>
              <a:defRPr sz="2400">
                <a:solidFill>
                  <a:schemeClr val="tx1"/>
                </a:solidFill>
                <a:latin typeface="Calibri" pitchFamily="34" charset="0"/>
              </a:defRPr>
            </a:lvl3pPr>
            <a:lvl4pPr>
              <a:tabLst>
                <a:tab pos="1081088" algn="l"/>
              </a:tabLst>
              <a:defRPr sz="2000">
                <a:solidFill>
                  <a:schemeClr val="tx1"/>
                </a:solidFill>
                <a:latin typeface="Calibri" pitchFamily="34" charset="0"/>
              </a:defRPr>
            </a:lvl4pPr>
            <a:lvl5pPr>
              <a:tabLst>
                <a:tab pos="1081088" algn="l"/>
              </a:tabLst>
              <a:defRPr sz="2000">
                <a:solidFill>
                  <a:schemeClr val="tx1"/>
                </a:solidFill>
                <a:latin typeface="Calibri" pitchFamily="34" charset="0"/>
              </a:defRPr>
            </a:lvl5pPr>
            <a:lvl6pPr eaLnBrk="0" fontAlgn="base" hangingPunct="0">
              <a:spcAft>
                <a:spcPct val="0"/>
              </a:spcAft>
              <a:buChar char="»"/>
              <a:tabLst>
                <a:tab pos="1081088" algn="l"/>
              </a:tabLst>
              <a:defRPr sz="2000">
                <a:solidFill>
                  <a:schemeClr val="tx1"/>
                </a:solidFill>
                <a:latin typeface="Calibri" pitchFamily="34" charset="0"/>
              </a:defRPr>
            </a:lvl6pPr>
            <a:lvl7pPr eaLnBrk="0" fontAlgn="base" hangingPunct="0">
              <a:spcAft>
                <a:spcPct val="0"/>
              </a:spcAft>
              <a:buChar char="»"/>
              <a:tabLst>
                <a:tab pos="1081088" algn="l"/>
              </a:tabLst>
              <a:defRPr sz="2000">
                <a:solidFill>
                  <a:schemeClr val="tx1"/>
                </a:solidFill>
                <a:latin typeface="Calibri" pitchFamily="34" charset="0"/>
              </a:defRPr>
            </a:lvl7pPr>
            <a:lvl8pPr eaLnBrk="0" fontAlgn="base" hangingPunct="0">
              <a:spcAft>
                <a:spcPct val="0"/>
              </a:spcAft>
              <a:buChar char="»"/>
              <a:tabLst>
                <a:tab pos="1081088" algn="l"/>
              </a:tabLst>
              <a:defRPr sz="2000">
                <a:solidFill>
                  <a:schemeClr val="tx1"/>
                </a:solidFill>
                <a:latin typeface="Calibri" pitchFamily="34" charset="0"/>
              </a:defRPr>
            </a:lvl8pPr>
            <a:lvl9pPr eaLnBrk="0" fontAlgn="base" hangingPunct="0">
              <a:spcAft>
                <a:spcPct val="0"/>
              </a:spcAft>
              <a:buChar char="»"/>
              <a:tabLst>
                <a:tab pos="1081088" algn="l"/>
              </a:tabLst>
              <a:defRPr sz="2000">
                <a:solidFill>
                  <a:schemeClr val="tx1"/>
                </a:solidFill>
                <a:latin typeface="Calibri" pitchFamily="34" charset="0"/>
              </a:defRPr>
            </a:lvl9pPr>
          </a:lstStyle>
          <a:p>
            <a:pPr>
              <a:spcAft>
                <a:spcPts val="600"/>
              </a:spcAft>
            </a:pPr>
            <a:r>
              <a:rPr lang="en-US" altLang="en-US" sz="2000" b="1" dirty="0">
                <a:solidFill>
                  <a:srgbClr val="F37043"/>
                </a:solidFill>
              </a:rPr>
              <a:t>Schedule  </a:t>
            </a:r>
            <a:r>
              <a:rPr lang="en-US" altLang="en-US" sz="1100" dirty="0"/>
              <a:t>(no camp July 4)</a:t>
            </a:r>
            <a:endParaRPr lang="en-US" altLang="en-US" sz="1100" dirty="0">
              <a:latin typeface="+mn-lt"/>
            </a:endParaRPr>
          </a:p>
        </p:txBody>
      </p:sp>
      <p:sp>
        <p:nvSpPr>
          <p:cNvPr id="17" name="Footer Placeholder 4"/>
          <p:cNvSpPr txBox="1">
            <a:spLocks/>
          </p:cNvSpPr>
          <p:nvPr/>
        </p:nvSpPr>
        <p:spPr>
          <a:xfrm>
            <a:off x="3352800" y="6553200"/>
            <a:ext cx="5562600" cy="365125"/>
          </a:xfrm>
          <a:prstGeom prst="rect">
            <a:avLst/>
          </a:prstGeom>
        </p:spPr>
        <p:txBody>
          <a:bodyPr anchor="t"/>
          <a:lstStyle>
            <a:defPPr>
              <a:defRPr lang="en-US"/>
            </a:defPPr>
            <a:lvl1pPr marL="0" algn="r" defTabSz="914400" rtl="0" eaLnBrk="1" latinLnBrk="0" hangingPunct="1">
              <a:defRPr sz="9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a:solidFill>
                  <a:srgbClr val="4D4D4D"/>
                </a:solidFill>
              </a:rPr>
              <a:t>Merryhill</a:t>
            </a:r>
            <a:r>
              <a:rPr lang="en-US" b="1" dirty="0">
                <a:solidFill>
                  <a:srgbClr val="4D4D4D"/>
                </a:solidFill>
              </a:rPr>
              <a:t> Elementary Summer Camp 2017 </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273" y="110249"/>
            <a:ext cx="939967" cy="807589"/>
          </a:xfrm>
          <a:prstGeom prst="rect">
            <a:avLst/>
          </a:prstGeom>
        </p:spPr>
      </p:pic>
      <p:sp>
        <p:nvSpPr>
          <p:cNvPr id="7" name="TextBox 6"/>
          <p:cNvSpPr txBox="1"/>
          <p:nvPr/>
        </p:nvSpPr>
        <p:spPr>
          <a:xfrm>
            <a:off x="5725110" y="375762"/>
            <a:ext cx="3485825" cy="338554"/>
          </a:xfrm>
          <a:prstGeom prst="rect">
            <a:avLst/>
          </a:prstGeom>
          <a:noFill/>
        </p:spPr>
        <p:txBody>
          <a:bodyPr wrap="square" rtlCol="0">
            <a:spAutoFit/>
          </a:bodyPr>
          <a:lstStyle/>
          <a:p>
            <a:r>
              <a:rPr lang="en-US" sz="1600" i="1" dirty="0">
                <a:latin typeface="Rockwell" pitchFamily="18" charset="0"/>
              </a:rPr>
              <a:t>Should you choose to accept it…</a:t>
            </a:r>
          </a:p>
        </p:txBody>
      </p:sp>
    </p:spTree>
    <p:extLst>
      <p:ext uri="{BB962C8B-B14F-4D97-AF65-F5344CB8AC3E}">
        <p14:creationId xmlns:p14="http://schemas.microsoft.com/office/powerpoint/2010/main" val="2758195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le 4"/>
          <p:cNvSpPr txBox="1">
            <a:spLocks/>
          </p:cNvSpPr>
          <p:nvPr/>
        </p:nvSpPr>
        <p:spPr>
          <a:xfrm>
            <a:off x="1833969" y="195024"/>
            <a:ext cx="67056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200" b="1" dirty="0">
                <a:solidFill>
                  <a:srgbClr val="00A1E4"/>
                </a:solidFill>
                <a:latin typeface="Rockwell" pitchFamily="18" charset="0"/>
              </a:rPr>
              <a:t>Activity Blocks</a:t>
            </a:r>
          </a:p>
        </p:txBody>
      </p:sp>
      <p:sp>
        <p:nvSpPr>
          <p:cNvPr id="115" name="Rectangle 114"/>
          <p:cNvSpPr/>
          <p:nvPr/>
        </p:nvSpPr>
        <p:spPr>
          <a:xfrm>
            <a:off x="4569417" y="2024544"/>
            <a:ext cx="4571999" cy="899613"/>
          </a:xfrm>
          <a:prstGeom prst="rect">
            <a:avLst/>
          </a:prstGeom>
          <a:solidFill>
            <a:srgbClr val="FFCB05">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4569416" y="3822483"/>
            <a:ext cx="4571999" cy="885412"/>
          </a:xfrm>
          <a:prstGeom prst="rect">
            <a:avLst/>
          </a:prstGeom>
          <a:solidFill>
            <a:srgbClr val="FFCB05">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0" y="4720730"/>
            <a:ext cx="4571999" cy="902660"/>
          </a:xfrm>
          <a:prstGeom prst="rect">
            <a:avLst/>
          </a:prstGeom>
          <a:solidFill>
            <a:srgbClr val="FFCB05">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0" y="2924157"/>
            <a:ext cx="4571999" cy="898326"/>
          </a:xfrm>
          <a:prstGeom prst="rect">
            <a:avLst/>
          </a:prstGeom>
          <a:solidFill>
            <a:srgbClr val="FFCB05">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0" y="1139726"/>
            <a:ext cx="4571999" cy="886105"/>
          </a:xfrm>
          <a:prstGeom prst="rect">
            <a:avLst/>
          </a:prstGeom>
          <a:solidFill>
            <a:srgbClr val="FFCB05">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72"/>
          <p:cNvSpPr txBox="1">
            <a:spLocks noChangeArrowheads="1"/>
          </p:cNvSpPr>
          <p:nvPr/>
        </p:nvSpPr>
        <p:spPr bwMode="auto">
          <a:xfrm>
            <a:off x="976392" y="2027151"/>
            <a:ext cx="3520697" cy="84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93" tIns="43247" rIns="86493" bIns="43247">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600" b="1" dirty="0">
                <a:solidFill>
                  <a:srgbClr val="00A1E4"/>
                </a:solidFill>
              </a:rPr>
              <a:t>Mission Possible</a:t>
            </a:r>
          </a:p>
          <a:p>
            <a:r>
              <a:rPr lang="en-US" altLang="en-US" sz="1100" dirty="0"/>
              <a:t>Children learn about how they can be heroes in their communities, and find creative ways to give back to those in need. </a:t>
            </a:r>
          </a:p>
        </p:txBody>
      </p:sp>
      <p:sp>
        <p:nvSpPr>
          <p:cNvPr id="15" name="TextBox 75"/>
          <p:cNvSpPr txBox="1">
            <a:spLocks noChangeArrowheads="1"/>
          </p:cNvSpPr>
          <p:nvPr/>
        </p:nvSpPr>
        <p:spPr bwMode="auto">
          <a:xfrm>
            <a:off x="976392" y="2933657"/>
            <a:ext cx="3520697" cy="84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93" tIns="43247" rIns="86493" bIns="43247">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600" b="1" dirty="0">
                <a:solidFill>
                  <a:srgbClr val="00A1E4"/>
                </a:solidFill>
              </a:rPr>
              <a:t>Film/Photography</a:t>
            </a:r>
          </a:p>
          <a:p>
            <a:r>
              <a:rPr lang="en-US" altLang="en-US" sz="1100" dirty="0"/>
              <a:t>Campers explore the tools necessary to capture great images and videos, and refine them through digital imaging. </a:t>
            </a:r>
          </a:p>
        </p:txBody>
      </p:sp>
      <p:sp>
        <p:nvSpPr>
          <p:cNvPr id="16" name="TextBox 76"/>
          <p:cNvSpPr txBox="1">
            <a:spLocks noChangeArrowheads="1"/>
          </p:cNvSpPr>
          <p:nvPr/>
        </p:nvSpPr>
        <p:spPr bwMode="auto">
          <a:xfrm>
            <a:off x="976392" y="3837159"/>
            <a:ext cx="3520697" cy="84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93" tIns="43247" rIns="86493" bIns="43247">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600" b="1" dirty="0">
                <a:solidFill>
                  <a:srgbClr val="00A1E4"/>
                </a:solidFill>
              </a:rPr>
              <a:t>Block Party</a:t>
            </a:r>
          </a:p>
          <a:p>
            <a:r>
              <a:rPr lang="en-US" altLang="en-US" sz="1100" dirty="0"/>
              <a:t>Dream it. Build it. Wreck it. Repeat! Campers build elaborate objects, structures and vehicles, while exploring fundamental principles of engineering and physics.</a:t>
            </a:r>
          </a:p>
        </p:txBody>
      </p:sp>
      <p:sp>
        <p:nvSpPr>
          <p:cNvPr id="17" name="TextBox 78"/>
          <p:cNvSpPr txBox="1">
            <a:spLocks noChangeArrowheads="1"/>
          </p:cNvSpPr>
          <p:nvPr/>
        </p:nvSpPr>
        <p:spPr bwMode="auto">
          <a:xfrm>
            <a:off x="976392" y="4735286"/>
            <a:ext cx="3520697" cy="84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93" tIns="43247" rIns="86493" bIns="43247">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600" b="1" dirty="0">
                <a:solidFill>
                  <a:srgbClr val="00A1E4"/>
                </a:solidFill>
              </a:rPr>
              <a:t>Summer Chef</a:t>
            </a:r>
          </a:p>
          <a:p>
            <a:r>
              <a:rPr lang="en-US" sz="1100" dirty="0"/>
              <a:t>Campers learn kitchen fundamentals and culinary techniques as they slip on their aprons and create yummy snacks. They'll be a master chef in no time!</a:t>
            </a:r>
          </a:p>
        </p:txBody>
      </p:sp>
      <p:sp>
        <p:nvSpPr>
          <p:cNvPr id="20" name="TextBox 80"/>
          <p:cNvSpPr txBox="1">
            <a:spLocks noChangeArrowheads="1"/>
          </p:cNvSpPr>
          <p:nvPr/>
        </p:nvSpPr>
        <p:spPr bwMode="auto">
          <a:xfrm>
            <a:off x="5478652" y="1139513"/>
            <a:ext cx="3590438" cy="84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93" tIns="43247" rIns="86493" bIns="43247">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600" b="1" dirty="0">
                <a:solidFill>
                  <a:srgbClr val="00A1E4"/>
                </a:solidFill>
              </a:rPr>
              <a:t>Art Frenzy</a:t>
            </a:r>
          </a:p>
          <a:p>
            <a:r>
              <a:rPr lang="en-US" altLang="en-US" sz="1100" dirty="0"/>
              <a:t>From painting, to sculpting, to drawing and more, campers are empowered to express their inner artist and let their imaginations soar.</a:t>
            </a:r>
          </a:p>
        </p:txBody>
      </p:sp>
      <p:sp>
        <p:nvSpPr>
          <p:cNvPr id="21" name="TextBox 81"/>
          <p:cNvSpPr txBox="1">
            <a:spLocks noChangeArrowheads="1"/>
          </p:cNvSpPr>
          <p:nvPr/>
        </p:nvSpPr>
        <p:spPr bwMode="auto">
          <a:xfrm>
            <a:off x="5478641" y="2027151"/>
            <a:ext cx="3589897" cy="84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93" tIns="43247" rIns="86493" bIns="43247">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600" b="1" dirty="0">
                <a:solidFill>
                  <a:srgbClr val="00A1E4"/>
                </a:solidFill>
              </a:rPr>
              <a:t>Excursion Unknown</a:t>
            </a:r>
          </a:p>
          <a:p>
            <a:r>
              <a:rPr lang="en-US" altLang="en-US" sz="1100" dirty="0"/>
              <a:t>Get your passport ready! Children fearlessly navigate their way through different traditions, games, and cultures from countries around the world. </a:t>
            </a:r>
          </a:p>
        </p:txBody>
      </p:sp>
      <p:sp>
        <p:nvSpPr>
          <p:cNvPr id="22" name="TextBox 82"/>
          <p:cNvSpPr txBox="1">
            <a:spLocks noChangeArrowheads="1"/>
          </p:cNvSpPr>
          <p:nvPr/>
        </p:nvSpPr>
        <p:spPr bwMode="auto">
          <a:xfrm>
            <a:off x="5478651" y="2927099"/>
            <a:ext cx="3590438" cy="84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93" tIns="43247" rIns="86493" bIns="43247">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600" b="1" dirty="0">
                <a:solidFill>
                  <a:srgbClr val="00A1E4"/>
                </a:solidFill>
              </a:rPr>
              <a:t>Science Solvers</a:t>
            </a:r>
          </a:p>
          <a:p>
            <a:r>
              <a:rPr lang="en-US" sz="1100" dirty="0"/>
              <a:t>Using extraordinary investigative skills, campers develop hypotheses and conclusions during fun science projects and experiments.</a:t>
            </a:r>
            <a:endParaRPr lang="en-US" altLang="en-US" sz="1100" u="sng" dirty="0"/>
          </a:p>
        </p:txBody>
      </p:sp>
      <p:sp>
        <p:nvSpPr>
          <p:cNvPr id="23" name="TextBox 83"/>
          <p:cNvSpPr txBox="1">
            <a:spLocks noChangeArrowheads="1"/>
          </p:cNvSpPr>
          <p:nvPr/>
        </p:nvSpPr>
        <p:spPr bwMode="auto">
          <a:xfrm>
            <a:off x="5478641" y="3836559"/>
            <a:ext cx="3589897" cy="84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93" tIns="43247" rIns="86493" bIns="43247">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600" b="1" dirty="0">
                <a:solidFill>
                  <a:srgbClr val="00A1E4"/>
                </a:solidFill>
              </a:rPr>
              <a:t>Campers Got Talent</a:t>
            </a:r>
          </a:p>
          <a:p>
            <a:r>
              <a:rPr lang="en-US" altLang="en-US" sz="1100" dirty="0"/>
              <a:t>Jump roping? Hula-hooping? Let your hidden talents shine! Campers develop creativity and confidence through singing, dancing, acting and more.</a:t>
            </a:r>
            <a:endParaRPr lang="en-US" altLang="en-US" sz="1100" b="1" u="sng" dirty="0"/>
          </a:p>
        </p:txBody>
      </p:sp>
      <p:sp>
        <p:nvSpPr>
          <p:cNvPr id="24" name="TextBox 84"/>
          <p:cNvSpPr txBox="1">
            <a:spLocks noChangeArrowheads="1"/>
          </p:cNvSpPr>
          <p:nvPr/>
        </p:nvSpPr>
        <p:spPr bwMode="auto">
          <a:xfrm>
            <a:off x="5478641" y="4735286"/>
            <a:ext cx="3589897" cy="84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93" tIns="43247" rIns="86493" bIns="43247">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600" b="1" dirty="0">
                <a:solidFill>
                  <a:srgbClr val="00A1E4"/>
                </a:solidFill>
              </a:rPr>
              <a:t>Mysterious Magic</a:t>
            </a:r>
          </a:p>
          <a:p>
            <a:r>
              <a:rPr lang="en-US" altLang="en-US" sz="1100" dirty="0"/>
              <a:t>Children are immersed into the world of magic and mystery. They learn about famous magicians and the secrets behind the magic, and even perform in their own magic show.</a:t>
            </a:r>
            <a:endParaRPr lang="en-US" sz="1100" dirty="0"/>
          </a:p>
        </p:txBody>
      </p:sp>
      <p:cxnSp>
        <p:nvCxnSpPr>
          <p:cNvPr id="64" name="Straight Connector 63"/>
          <p:cNvCxnSpPr/>
          <p:nvPr/>
        </p:nvCxnSpPr>
        <p:spPr>
          <a:xfrm>
            <a:off x="4572000" y="1127505"/>
            <a:ext cx="0" cy="5390998"/>
          </a:xfrm>
          <a:prstGeom prst="line">
            <a:avLst/>
          </a:prstGeom>
          <a:ln w="19050">
            <a:solidFill>
              <a:srgbClr val="00A1E4"/>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354" y="2025831"/>
            <a:ext cx="9141646" cy="0"/>
          </a:xfrm>
          <a:prstGeom prst="line">
            <a:avLst/>
          </a:prstGeom>
          <a:ln w="12700">
            <a:solidFill>
              <a:srgbClr val="00A1E4"/>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354" y="2924157"/>
            <a:ext cx="9141646" cy="0"/>
          </a:xfrm>
          <a:prstGeom prst="line">
            <a:avLst/>
          </a:prstGeom>
          <a:ln w="12700">
            <a:solidFill>
              <a:srgbClr val="00A1E4"/>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54" y="3822483"/>
            <a:ext cx="9141646" cy="0"/>
          </a:xfrm>
          <a:prstGeom prst="line">
            <a:avLst/>
          </a:prstGeom>
          <a:ln w="12700">
            <a:solidFill>
              <a:srgbClr val="00A1E4"/>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2354" y="4720809"/>
            <a:ext cx="9141646" cy="1046"/>
          </a:xfrm>
          <a:prstGeom prst="line">
            <a:avLst/>
          </a:prstGeom>
          <a:ln w="12700">
            <a:solidFill>
              <a:srgbClr val="00A1E4"/>
            </a:solidFill>
            <a:prstDash val="sysDot"/>
          </a:ln>
        </p:spPr>
        <p:style>
          <a:lnRef idx="1">
            <a:schemeClr val="accent1"/>
          </a:lnRef>
          <a:fillRef idx="0">
            <a:schemeClr val="accent1"/>
          </a:fillRef>
          <a:effectRef idx="0">
            <a:schemeClr val="accent1"/>
          </a:effectRef>
          <a:fontRef idx="minor">
            <a:schemeClr val="tx1"/>
          </a:fontRef>
        </p:style>
      </p:cxnSp>
      <p:sp>
        <p:nvSpPr>
          <p:cNvPr id="13" name="TextBox 66"/>
          <p:cNvSpPr txBox="1">
            <a:spLocks noChangeArrowheads="1"/>
          </p:cNvSpPr>
          <p:nvPr/>
        </p:nvSpPr>
        <p:spPr bwMode="auto">
          <a:xfrm>
            <a:off x="984141" y="1148003"/>
            <a:ext cx="3520697" cy="818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93" tIns="43247" rIns="86493" bIns="43247">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600" b="1" dirty="0">
                <a:solidFill>
                  <a:srgbClr val="00A1E4"/>
                </a:solidFill>
              </a:rPr>
              <a:t>Gadgets, Gizmos &amp; Gears</a:t>
            </a:r>
            <a:r>
              <a:rPr lang="en-US" altLang="en-US" sz="1200" b="1" dirty="0">
                <a:solidFill>
                  <a:srgbClr val="F37043"/>
                </a:solidFill>
              </a:rPr>
              <a:t/>
            </a:r>
            <a:br>
              <a:rPr lang="en-US" altLang="en-US" sz="1200" b="1" dirty="0">
                <a:solidFill>
                  <a:srgbClr val="F37043"/>
                </a:solidFill>
              </a:rPr>
            </a:br>
            <a:r>
              <a:rPr lang="en-US" altLang="en-US" sz="1050" dirty="0"/>
              <a:t>Challenging and fun projects encourage collaboration, decision making, and innovation. Students work together to solve problems, while developing a love of math and science. </a:t>
            </a:r>
          </a:p>
        </p:txBody>
      </p:sp>
      <p:cxnSp>
        <p:nvCxnSpPr>
          <p:cNvPr id="49" name="Straight Connector 48"/>
          <p:cNvCxnSpPr/>
          <p:nvPr/>
        </p:nvCxnSpPr>
        <p:spPr>
          <a:xfrm>
            <a:off x="0" y="1127505"/>
            <a:ext cx="9141646" cy="0"/>
          </a:xfrm>
          <a:prstGeom prst="line">
            <a:avLst/>
          </a:prstGeom>
          <a:ln w="12700">
            <a:solidFill>
              <a:srgbClr val="00A1E4"/>
            </a:solidFill>
            <a:prstDash val="sysDot"/>
          </a:ln>
        </p:spPr>
        <p:style>
          <a:lnRef idx="1">
            <a:schemeClr val="accent1"/>
          </a:lnRef>
          <a:fillRef idx="0">
            <a:schemeClr val="accent1"/>
          </a:fillRef>
          <a:effectRef idx="0">
            <a:schemeClr val="accent1"/>
          </a:effectRef>
          <a:fontRef idx="minor">
            <a:schemeClr val="tx1"/>
          </a:fontRef>
        </p:style>
      </p:cxnSp>
      <p:sp>
        <p:nvSpPr>
          <p:cNvPr id="50" name="Footer Placeholder 4"/>
          <p:cNvSpPr txBox="1">
            <a:spLocks/>
          </p:cNvSpPr>
          <p:nvPr/>
        </p:nvSpPr>
        <p:spPr>
          <a:xfrm>
            <a:off x="3352800" y="6553200"/>
            <a:ext cx="5562600" cy="365125"/>
          </a:xfrm>
          <a:prstGeom prst="rect">
            <a:avLst/>
          </a:prstGeom>
        </p:spPr>
        <p:txBody>
          <a:bodyPr/>
          <a:lstStyle>
            <a:defPPr>
              <a:defRPr lang="en-US"/>
            </a:defPPr>
            <a:lvl1pPr marL="0" algn="r" defTabSz="914400" rtl="0" eaLnBrk="1" latinLnBrk="0" hangingPunct="1">
              <a:defRPr sz="9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smtClean="0">
                <a:solidFill>
                  <a:srgbClr val="4D4D4D"/>
                </a:solidFill>
              </a:rPr>
              <a:t>Merryhill</a:t>
            </a:r>
            <a:r>
              <a:rPr lang="en-US" b="1" dirty="0" smtClean="0">
                <a:solidFill>
                  <a:srgbClr val="4D4D4D"/>
                </a:solidFill>
              </a:rPr>
              <a:t> Elementary </a:t>
            </a:r>
            <a:r>
              <a:rPr lang="en-US" b="1" dirty="0" err="1" smtClean="0">
                <a:solidFill>
                  <a:srgbClr val="4D4D4D"/>
                </a:solidFill>
              </a:rPr>
              <a:t>Summerlin</a:t>
            </a:r>
            <a:r>
              <a:rPr lang="en-US" b="1" dirty="0" smtClean="0">
                <a:solidFill>
                  <a:srgbClr val="4D4D4D"/>
                </a:solidFill>
              </a:rPr>
              <a:t> </a:t>
            </a:r>
            <a:r>
              <a:rPr lang="en-US" b="1" dirty="0">
                <a:solidFill>
                  <a:srgbClr val="4D4D4D"/>
                </a:solidFill>
              </a:rPr>
              <a:t>Summer Camp 2017 </a:t>
            </a:r>
          </a:p>
        </p:txBody>
      </p:sp>
      <p:cxnSp>
        <p:nvCxnSpPr>
          <p:cNvPr id="51" name="Straight Connector 50"/>
          <p:cNvCxnSpPr/>
          <p:nvPr/>
        </p:nvCxnSpPr>
        <p:spPr>
          <a:xfrm>
            <a:off x="0" y="5620181"/>
            <a:ext cx="9141646" cy="0"/>
          </a:xfrm>
          <a:prstGeom prst="line">
            <a:avLst/>
          </a:prstGeom>
          <a:ln w="12700">
            <a:solidFill>
              <a:srgbClr val="00A1E4"/>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0" y="6518505"/>
            <a:ext cx="9141646" cy="0"/>
          </a:xfrm>
          <a:prstGeom prst="line">
            <a:avLst/>
          </a:prstGeom>
          <a:ln w="12700">
            <a:solidFill>
              <a:srgbClr val="00A1E4"/>
            </a:solidFill>
            <a:prstDash val="sysDot"/>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4572000" y="5621471"/>
            <a:ext cx="4571999" cy="897034"/>
          </a:xfrm>
          <a:prstGeom prst="rect">
            <a:avLst/>
          </a:prstGeom>
          <a:solidFill>
            <a:srgbClr val="FFCB05">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84"/>
          <p:cNvSpPr txBox="1">
            <a:spLocks noChangeArrowheads="1"/>
          </p:cNvSpPr>
          <p:nvPr/>
        </p:nvSpPr>
        <p:spPr bwMode="auto">
          <a:xfrm>
            <a:off x="5458575" y="5629809"/>
            <a:ext cx="3589897" cy="84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93" tIns="43247" rIns="86493" bIns="43247">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600" b="1" dirty="0">
                <a:solidFill>
                  <a:srgbClr val="00A1E4"/>
                </a:solidFill>
              </a:rPr>
              <a:t>Puzzled Out</a:t>
            </a:r>
          </a:p>
          <a:p>
            <a:pPr eaLnBrk="0" hangingPunct="0">
              <a:buFont typeface="Arial" pitchFamily="34" charset="0"/>
              <a:buNone/>
            </a:pPr>
            <a:r>
              <a:rPr lang="en-US" altLang="en-US" sz="1100" dirty="0"/>
              <a:t>Brain teasers, puzzles and riddles help campers improve logic, reasoning, problem-solving, and math skills in an exciting way. </a:t>
            </a:r>
          </a:p>
        </p:txBody>
      </p:sp>
      <p:sp>
        <p:nvSpPr>
          <p:cNvPr id="79" name="TextBox 78"/>
          <p:cNvSpPr txBox="1">
            <a:spLocks noChangeArrowheads="1"/>
          </p:cNvSpPr>
          <p:nvPr/>
        </p:nvSpPr>
        <p:spPr bwMode="auto">
          <a:xfrm>
            <a:off x="949223" y="5701368"/>
            <a:ext cx="3520697" cy="67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93" tIns="43247" rIns="86493" bIns="43247">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600" b="1" dirty="0">
                <a:solidFill>
                  <a:srgbClr val="00A1E4"/>
                </a:solidFill>
              </a:rPr>
              <a:t>Camper Challenge</a:t>
            </a:r>
          </a:p>
          <a:p>
            <a:r>
              <a:rPr lang="en-US" sz="1100" dirty="0"/>
              <a:t>Secret agent training is underway, as campers participate in obstacle courses, races and various team competitions. </a:t>
            </a: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343" y="1209112"/>
            <a:ext cx="742893" cy="737178"/>
          </a:xfrm>
          <a:prstGeom prst="rect">
            <a:avLst/>
          </a:prstGeom>
        </p:spPr>
      </p:pic>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43" y="2107401"/>
            <a:ext cx="740987" cy="737178"/>
          </a:xfrm>
          <a:prstGeom prst="rect">
            <a:avLst/>
          </a:prstGeom>
        </p:spPr>
      </p:pic>
      <p:pic>
        <p:nvPicPr>
          <p:cNvPr id="77" name="Picture 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343" y="2997941"/>
            <a:ext cx="733387" cy="737178"/>
          </a:xfrm>
          <a:prstGeom prst="rect">
            <a:avLst/>
          </a:prstGeom>
        </p:spPr>
      </p:pic>
      <p:pic>
        <p:nvPicPr>
          <p:cNvPr id="78" name="Picture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343" y="3903979"/>
            <a:ext cx="733387" cy="737178"/>
          </a:xfrm>
          <a:prstGeom prst="rect">
            <a:avLst/>
          </a:prstGeom>
        </p:spPr>
      </p:pic>
      <p:pic>
        <p:nvPicPr>
          <p:cNvPr id="80" name="Picture 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343" y="4786770"/>
            <a:ext cx="733387" cy="737178"/>
          </a:xfrm>
          <a:prstGeom prst="rect">
            <a:avLst/>
          </a:prstGeom>
        </p:spPr>
      </p:pic>
      <p:pic>
        <p:nvPicPr>
          <p:cNvPr id="82" name="Picture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343" y="5700559"/>
            <a:ext cx="742892" cy="737178"/>
          </a:xfrm>
          <a:prstGeom prst="rect">
            <a:avLst/>
          </a:prstGeom>
        </p:spPr>
      </p:pic>
      <p:pic>
        <p:nvPicPr>
          <p:cNvPr id="83" name="Picture 8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87079" y="1199478"/>
            <a:ext cx="740987" cy="737178"/>
          </a:xfrm>
          <a:prstGeom prst="rect">
            <a:avLst/>
          </a:prstGeom>
        </p:spPr>
      </p:pic>
      <p:pic>
        <p:nvPicPr>
          <p:cNvPr id="84" name="Picture 8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89926" y="2097767"/>
            <a:ext cx="733387" cy="737178"/>
          </a:xfrm>
          <a:prstGeom prst="rect">
            <a:avLst/>
          </a:prstGeom>
        </p:spPr>
      </p:pic>
      <p:pic>
        <p:nvPicPr>
          <p:cNvPr id="85" name="Picture 8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86126" y="2988307"/>
            <a:ext cx="733387" cy="737177"/>
          </a:xfrm>
          <a:prstGeom prst="rect">
            <a:avLst/>
          </a:prstGeom>
        </p:spPr>
      </p:pic>
      <p:pic>
        <p:nvPicPr>
          <p:cNvPr id="86" name="Picture 8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86126" y="3898126"/>
            <a:ext cx="733387" cy="729616"/>
          </a:xfrm>
          <a:prstGeom prst="rect">
            <a:avLst/>
          </a:prstGeom>
        </p:spPr>
      </p:pic>
      <p:pic>
        <p:nvPicPr>
          <p:cNvPr id="87" name="Picture 8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86126" y="4777136"/>
            <a:ext cx="733387" cy="737177"/>
          </a:xfrm>
          <a:prstGeom prst="rect">
            <a:avLst/>
          </a:prstGeom>
        </p:spPr>
      </p:pic>
      <p:pic>
        <p:nvPicPr>
          <p:cNvPr id="88" name="Picture 8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93684" y="5690925"/>
            <a:ext cx="727775" cy="737178"/>
          </a:xfrm>
          <a:prstGeom prst="rect">
            <a:avLst/>
          </a:prstGeom>
        </p:spPr>
      </p:pic>
      <p:pic>
        <p:nvPicPr>
          <p:cNvPr id="43" name="Picture 4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3865" y="126653"/>
            <a:ext cx="1067701" cy="917334"/>
          </a:xfrm>
          <a:prstGeom prst="rect">
            <a:avLst/>
          </a:prstGeom>
        </p:spPr>
      </p:pic>
    </p:spTree>
    <p:extLst>
      <p:ext uri="{BB962C8B-B14F-4D97-AF65-F5344CB8AC3E}">
        <p14:creationId xmlns:p14="http://schemas.microsoft.com/office/powerpoint/2010/main" val="4163558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879920" y="2008339"/>
            <a:ext cx="6081153" cy="2659853"/>
          </a:xfrm>
          <a:prstGeom prst="rect">
            <a:avLst/>
          </a:prstGeom>
        </p:spPr>
      </p:pic>
      <p:cxnSp>
        <p:nvCxnSpPr>
          <p:cNvPr id="14" name="Straight Connector 13"/>
          <p:cNvCxnSpPr/>
          <p:nvPr userDrawn="1"/>
        </p:nvCxnSpPr>
        <p:spPr>
          <a:xfrm>
            <a:off x="518670" y="-21957"/>
            <a:ext cx="0" cy="6858000"/>
          </a:xfrm>
          <a:prstGeom prst="line">
            <a:avLst/>
          </a:prstGeom>
          <a:ln w="12700">
            <a:solidFill>
              <a:srgbClr val="FF0000">
                <a:alpha val="2902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872" y="1153698"/>
            <a:ext cx="9144000" cy="0"/>
          </a:xfrm>
          <a:prstGeom prst="line">
            <a:avLst/>
          </a:prstGeom>
          <a:ln>
            <a:solidFill>
              <a:srgbClr val="6699FF">
                <a:alpha val="50196"/>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872" y="1589127"/>
            <a:ext cx="9144000" cy="0"/>
          </a:xfrm>
          <a:prstGeom prst="line">
            <a:avLst/>
          </a:prstGeom>
          <a:ln>
            <a:solidFill>
              <a:srgbClr val="6699FF">
                <a:alpha val="5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872" y="2024556"/>
            <a:ext cx="9144000" cy="0"/>
          </a:xfrm>
          <a:prstGeom prst="line">
            <a:avLst/>
          </a:prstGeom>
          <a:ln>
            <a:solidFill>
              <a:srgbClr val="6699FF">
                <a:alpha val="5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3872" y="2459985"/>
            <a:ext cx="9144000" cy="0"/>
          </a:xfrm>
          <a:prstGeom prst="line">
            <a:avLst/>
          </a:prstGeom>
          <a:ln>
            <a:solidFill>
              <a:srgbClr val="6699FF">
                <a:alpha val="5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872" y="2895414"/>
            <a:ext cx="9144000" cy="0"/>
          </a:xfrm>
          <a:prstGeom prst="line">
            <a:avLst/>
          </a:prstGeom>
          <a:ln>
            <a:solidFill>
              <a:srgbClr val="6699FF">
                <a:alpha val="5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3872" y="3330843"/>
            <a:ext cx="9144000" cy="0"/>
          </a:xfrm>
          <a:prstGeom prst="line">
            <a:avLst/>
          </a:prstGeom>
          <a:ln>
            <a:solidFill>
              <a:srgbClr val="6699FF">
                <a:alpha val="5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872" y="3766272"/>
            <a:ext cx="9144000" cy="0"/>
          </a:xfrm>
          <a:prstGeom prst="line">
            <a:avLst/>
          </a:prstGeom>
          <a:ln>
            <a:solidFill>
              <a:srgbClr val="6699FF">
                <a:alpha val="5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3872" y="4201698"/>
            <a:ext cx="9144000" cy="0"/>
          </a:xfrm>
          <a:prstGeom prst="line">
            <a:avLst/>
          </a:prstGeom>
          <a:ln>
            <a:solidFill>
              <a:srgbClr val="6699FF">
                <a:alpha val="5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872" y="4637127"/>
            <a:ext cx="9144000" cy="0"/>
          </a:xfrm>
          <a:prstGeom prst="line">
            <a:avLst/>
          </a:prstGeom>
          <a:ln>
            <a:solidFill>
              <a:srgbClr val="6699FF">
                <a:alpha val="5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3872" y="5072556"/>
            <a:ext cx="9144000" cy="0"/>
          </a:xfrm>
          <a:prstGeom prst="line">
            <a:avLst/>
          </a:prstGeom>
          <a:ln>
            <a:solidFill>
              <a:srgbClr val="6699FF">
                <a:alpha val="5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872" y="5507985"/>
            <a:ext cx="9144000" cy="0"/>
          </a:xfrm>
          <a:prstGeom prst="line">
            <a:avLst/>
          </a:prstGeom>
          <a:ln>
            <a:solidFill>
              <a:srgbClr val="6699FF">
                <a:alpha val="5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3872" y="5943414"/>
            <a:ext cx="9144000" cy="0"/>
          </a:xfrm>
          <a:prstGeom prst="line">
            <a:avLst/>
          </a:prstGeom>
          <a:ln>
            <a:solidFill>
              <a:srgbClr val="6699FF">
                <a:alpha val="5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3872" y="6378843"/>
            <a:ext cx="9144000" cy="0"/>
          </a:xfrm>
          <a:prstGeom prst="line">
            <a:avLst/>
          </a:prstGeom>
          <a:ln>
            <a:solidFill>
              <a:srgbClr val="6699FF">
                <a:alpha val="50196"/>
              </a:srgbClr>
            </a:solidFill>
          </a:ln>
        </p:spPr>
        <p:style>
          <a:lnRef idx="1">
            <a:schemeClr val="accent1"/>
          </a:lnRef>
          <a:fillRef idx="0">
            <a:schemeClr val="accent1"/>
          </a:fillRef>
          <a:effectRef idx="0">
            <a:schemeClr val="accent1"/>
          </a:effectRef>
          <a:fontRef idx="minor">
            <a:schemeClr val="tx1"/>
          </a:fontRef>
        </p:style>
      </p:cxnSp>
      <p:sp>
        <p:nvSpPr>
          <p:cNvPr id="7" name="Text Box 8"/>
          <p:cNvSpPr txBox="1">
            <a:spLocks noChangeArrowheads="1"/>
          </p:cNvSpPr>
          <p:nvPr/>
        </p:nvSpPr>
        <p:spPr bwMode="auto">
          <a:xfrm>
            <a:off x="624654" y="1248906"/>
            <a:ext cx="496591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in">
                <a:solidFill>
                  <a:srgbClr val="000000"/>
                </a:solidFill>
                <a:miter lim="800000"/>
                <a:headEnd/>
                <a:tailEnd/>
              </a14:hiddenLine>
            </a:ext>
          </a:extLst>
        </p:spPr>
        <p:txBody>
          <a:bodyPr lIns="34597" tIns="34597" rIns="34597" bIns="34597" anchor="t"/>
          <a:lstStyle>
            <a:lvl1pPr>
              <a:tabLst>
                <a:tab pos="1303338" algn="l"/>
              </a:tabLst>
              <a:defRPr sz="3200">
                <a:solidFill>
                  <a:schemeClr val="tx1"/>
                </a:solidFill>
                <a:latin typeface="Calibri" pitchFamily="34" charset="0"/>
              </a:defRPr>
            </a:lvl1pPr>
            <a:lvl2pPr>
              <a:tabLst>
                <a:tab pos="1303338" algn="l"/>
              </a:tabLst>
              <a:defRPr sz="2800">
                <a:solidFill>
                  <a:schemeClr val="tx1"/>
                </a:solidFill>
                <a:latin typeface="Calibri" pitchFamily="34" charset="0"/>
              </a:defRPr>
            </a:lvl2pPr>
            <a:lvl3pPr>
              <a:tabLst>
                <a:tab pos="1303338" algn="l"/>
              </a:tabLst>
              <a:defRPr sz="2400">
                <a:solidFill>
                  <a:schemeClr val="tx1"/>
                </a:solidFill>
                <a:latin typeface="Calibri" pitchFamily="34" charset="0"/>
              </a:defRPr>
            </a:lvl3pPr>
            <a:lvl4pPr>
              <a:tabLst>
                <a:tab pos="1303338" algn="l"/>
              </a:tabLst>
              <a:defRPr sz="2000">
                <a:solidFill>
                  <a:schemeClr val="tx1"/>
                </a:solidFill>
                <a:latin typeface="Calibri" pitchFamily="34" charset="0"/>
              </a:defRPr>
            </a:lvl4pPr>
            <a:lvl5pPr>
              <a:tabLst>
                <a:tab pos="1303338" algn="l"/>
              </a:tabLst>
              <a:defRPr sz="2000">
                <a:solidFill>
                  <a:schemeClr val="tx1"/>
                </a:solidFill>
                <a:latin typeface="Calibri" pitchFamily="34" charset="0"/>
              </a:defRPr>
            </a:lvl5pPr>
            <a:lvl6pPr eaLnBrk="0" fontAlgn="base" hangingPunct="0">
              <a:spcAft>
                <a:spcPct val="0"/>
              </a:spcAft>
              <a:buChar char="»"/>
              <a:tabLst>
                <a:tab pos="1303338" algn="l"/>
              </a:tabLst>
              <a:defRPr sz="2000">
                <a:solidFill>
                  <a:schemeClr val="tx1"/>
                </a:solidFill>
                <a:latin typeface="Calibri" pitchFamily="34" charset="0"/>
              </a:defRPr>
            </a:lvl6pPr>
            <a:lvl7pPr eaLnBrk="0" fontAlgn="base" hangingPunct="0">
              <a:spcAft>
                <a:spcPct val="0"/>
              </a:spcAft>
              <a:buChar char="»"/>
              <a:tabLst>
                <a:tab pos="1303338" algn="l"/>
              </a:tabLst>
              <a:defRPr sz="2000">
                <a:solidFill>
                  <a:schemeClr val="tx1"/>
                </a:solidFill>
                <a:latin typeface="Calibri" pitchFamily="34" charset="0"/>
              </a:defRPr>
            </a:lvl7pPr>
            <a:lvl8pPr eaLnBrk="0" fontAlgn="base" hangingPunct="0">
              <a:spcAft>
                <a:spcPct val="0"/>
              </a:spcAft>
              <a:buChar char="»"/>
              <a:tabLst>
                <a:tab pos="1303338" algn="l"/>
              </a:tabLst>
              <a:defRPr sz="2000">
                <a:solidFill>
                  <a:schemeClr val="tx1"/>
                </a:solidFill>
                <a:latin typeface="Calibri" pitchFamily="34" charset="0"/>
              </a:defRPr>
            </a:lvl8pPr>
            <a:lvl9pPr eaLnBrk="0" fontAlgn="base" hangingPunct="0">
              <a:spcAft>
                <a:spcPct val="0"/>
              </a:spcAft>
              <a:buChar char="»"/>
              <a:tabLst>
                <a:tab pos="1303338" algn="l"/>
              </a:tabLst>
              <a:defRPr sz="2000">
                <a:solidFill>
                  <a:schemeClr val="tx1"/>
                </a:solidFill>
                <a:latin typeface="Calibri" pitchFamily="34" charset="0"/>
              </a:defRPr>
            </a:lvl9pPr>
          </a:lstStyle>
          <a:p>
            <a:pPr>
              <a:lnSpc>
                <a:spcPts val="1710"/>
              </a:lnSpc>
              <a:tabLst>
                <a:tab pos="1828800" algn="l"/>
              </a:tabLst>
            </a:pPr>
            <a:r>
              <a:rPr lang="en-US" altLang="en-US" sz="1400" b="1" dirty="0">
                <a:latin typeface="+mn-lt"/>
              </a:rPr>
              <a:t>7:00 – 9:00 am  	</a:t>
            </a:r>
            <a:r>
              <a:rPr lang="en-US" altLang="en-US" sz="1400" dirty="0"/>
              <a:t>Before Care / Block Party</a:t>
            </a:r>
            <a:endParaRPr lang="en-US" altLang="en-US" sz="1400" b="1" dirty="0">
              <a:latin typeface="+mn-lt"/>
            </a:endParaRPr>
          </a:p>
          <a:p>
            <a:pPr>
              <a:lnSpc>
                <a:spcPts val="1710"/>
              </a:lnSpc>
              <a:tabLst>
                <a:tab pos="1828800" algn="l"/>
              </a:tabLst>
            </a:pPr>
            <a:endParaRPr lang="en-US" altLang="en-US" sz="1400" b="1" dirty="0">
              <a:latin typeface="+mn-lt"/>
            </a:endParaRPr>
          </a:p>
          <a:p>
            <a:pPr>
              <a:lnSpc>
                <a:spcPts val="1710"/>
              </a:lnSpc>
              <a:tabLst>
                <a:tab pos="1828800" algn="l"/>
              </a:tabLst>
            </a:pPr>
            <a:r>
              <a:rPr lang="en-US" altLang="en-US" sz="1400" b="1" dirty="0">
                <a:latin typeface="+mn-lt"/>
              </a:rPr>
              <a:t>9:00 </a:t>
            </a:r>
            <a:r>
              <a:rPr lang="en-US" altLang="en-US" sz="1400" b="1" dirty="0"/>
              <a:t>– 10:00</a:t>
            </a:r>
            <a:r>
              <a:rPr lang="en-US" altLang="en-US" sz="1400" b="1" dirty="0">
                <a:latin typeface="+mn-lt"/>
              </a:rPr>
              <a:t> am  	</a:t>
            </a:r>
            <a:r>
              <a:rPr lang="en-US" altLang="en-US" sz="1400" dirty="0"/>
              <a:t>Snack / Campers Choice  </a:t>
            </a:r>
            <a:endParaRPr lang="en-US" altLang="en-US" sz="1400" b="1" dirty="0">
              <a:latin typeface="+mn-lt"/>
            </a:endParaRPr>
          </a:p>
          <a:p>
            <a:pPr>
              <a:lnSpc>
                <a:spcPts val="1710"/>
              </a:lnSpc>
              <a:tabLst>
                <a:tab pos="1828800" algn="l"/>
              </a:tabLst>
            </a:pPr>
            <a:endParaRPr lang="en-US" altLang="en-US" sz="1400" b="1" dirty="0">
              <a:latin typeface="+mn-lt"/>
            </a:endParaRPr>
          </a:p>
          <a:p>
            <a:pPr>
              <a:lnSpc>
                <a:spcPts val="1710"/>
              </a:lnSpc>
              <a:tabLst>
                <a:tab pos="1828800" algn="l"/>
              </a:tabLst>
            </a:pPr>
            <a:r>
              <a:rPr lang="en-US" altLang="en-US" sz="1400" b="1" dirty="0">
                <a:latin typeface="+mn-lt"/>
              </a:rPr>
              <a:t>10:00</a:t>
            </a:r>
            <a:r>
              <a:rPr lang="en-US" altLang="en-US" sz="1400" b="1" dirty="0"/>
              <a:t> – 11:00</a:t>
            </a:r>
            <a:r>
              <a:rPr lang="en-US" altLang="en-US" sz="1400" b="1" dirty="0">
                <a:latin typeface="+mn-lt"/>
              </a:rPr>
              <a:t> am	</a:t>
            </a:r>
            <a:r>
              <a:rPr lang="en-US" altLang="en-US" sz="1400" dirty="0"/>
              <a:t>Summer Chef</a:t>
            </a:r>
            <a:endParaRPr lang="en-US" altLang="en-US" sz="1400" dirty="0">
              <a:latin typeface="+mn-lt"/>
            </a:endParaRPr>
          </a:p>
          <a:p>
            <a:pPr>
              <a:lnSpc>
                <a:spcPts val="1710"/>
              </a:lnSpc>
              <a:tabLst>
                <a:tab pos="1828800" algn="l"/>
              </a:tabLst>
            </a:pPr>
            <a:endParaRPr lang="en-US" altLang="en-US" sz="1400" b="1" dirty="0">
              <a:latin typeface="+mn-lt"/>
            </a:endParaRPr>
          </a:p>
          <a:p>
            <a:pPr>
              <a:lnSpc>
                <a:spcPts val="1710"/>
              </a:lnSpc>
              <a:tabLst>
                <a:tab pos="1828800" algn="l"/>
              </a:tabLst>
            </a:pPr>
            <a:r>
              <a:rPr lang="en-US" altLang="en-US" sz="1400" b="1" dirty="0">
                <a:latin typeface="+mn-lt"/>
              </a:rPr>
              <a:t>10:00</a:t>
            </a:r>
            <a:r>
              <a:rPr lang="en-US" altLang="en-US" sz="1400" b="1" dirty="0"/>
              <a:t> – </a:t>
            </a:r>
            <a:r>
              <a:rPr lang="en-US" altLang="en-US" sz="1400" b="1" dirty="0">
                <a:latin typeface="+mn-lt"/>
              </a:rPr>
              <a:t>11:00 am	</a:t>
            </a:r>
            <a:r>
              <a:rPr lang="en-US" altLang="en-US" sz="1400" dirty="0"/>
              <a:t>Field Trip / On Campus Event</a:t>
            </a:r>
            <a:endParaRPr lang="en-US" altLang="en-US" sz="1400" b="1" dirty="0">
              <a:latin typeface="+mn-lt"/>
            </a:endParaRPr>
          </a:p>
          <a:p>
            <a:pPr>
              <a:lnSpc>
                <a:spcPts val="1710"/>
              </a:lnSpc>
              <a:tabLst>
                <a:tab pos="1828800" algn="l"/>
              </a:tabLst>
            </a:pPr>
            <a:endParaRPr lang="en-US" altLang="en-US" sz="1400" b="1" dirty="0">
              <a:latin typeface="+mn-lt"/>
            </a:endParaRPr>
          </a:p>
          <a:p>
            <a:pPr>
              <a:lnSpc>
                <a:spcPts val="1710"/>
              </a:lnSpc>
              <a:tabLst>
                <a:tab pos="1828800" algn="l"/>
              </a:tabLst>
            </a:pPr>
            <a:r>
              <a:rPr lang="en-US" altLang="en-US" sz="1400" b="1" dirty="0">
                <a:latin typeface="+mn-lt"/>
              </a:rPr>
              <a:t>11:00 am</a:t>
            </a:r>
            <a:r>
              <a:rPr lang="en-US" altLang="en-US" sz="1400" b="1" dirty="0"/>
              <a:t> – </a:t>
            </a:r>
            <a:r>
              <a:rPr lang="en-US" altLang="en-US" sz="1400" b="1" dirty="0">
                <a:latin typeface="+mn-lt"/>
              </a:rPr>
              <a:t>12:00 pm	</a:t>
            </a:r>
            <a:r>
              <a:rPr lang="en-US" altLang="en-US" sz="1400" dirty="0"/>
              <a:t>Campers Got Talent</a:t>
            </a:r>
            <a:endParaRPr lang="en-US" altLang="en-US" sz="1400" b="1" dirty="0">
              <a:latin typeface="+mn-lt"/>
            </a:endParaRPr>
          </a:p>
          <a:p>
            <a:pPr>
              <a:lnSpc>
                <a:spcPts val="1710"/>
              </a:lnSpc>
              <a:tabLst>
                <a:tab pos="1828800" algn="l"/>
              </a:tabLst>
            </a:pPr>
            <a:endParaRPr lang="en-US" altLang="en-US" sz="1400" b="1" dirty="0">
              <a:latin typeface="+mn-lt"/>
            </a:endParaRPr>
          </a:p>
          <a:p>
            <a:pPr>
              <a:lnSpc>
                <a:spcPts val="1710"/>
              </a:lnSpc>
              <a:tabLst>
                <a:tab pos="1828800" algn="l"/>
              </a:tabLst>
            </a:pPr>
            <a:r>
              <a:rPr lang="en-US" altLang="en-US" sz="1400" b="1" dirty="0">
                <a:latin typeface="+mn-lt"/>
              </a:rPr>
              <a:t>12:00</a:t>
            </a:r>
            <a:r>
              <a:rPr lang="en-US" altLang="en-US" sz="1400" b="1" dirty="0"/>
              <a:t> – </a:t>
            </a:r>
            <a:r>
              <a:rPr lang="en-US" altLang="en-US" sz="1400" b="1" dirty="0">
                <a:latin typeface="+mn-lt"/>
              </a:rPr>
              <a:t>1:00 pm  	</a:t>
            </a:r>
            <a:r>
              <a:rPr lang="en-US" altLang="en-US" sz="1400" dirty="0">
                <a:latin typeface="+mn-lt"/>
              </a:rPr>
              <a:t>Lunch and Recess</a:t>
            </a:r>
            <a:endParaRPr lang="en-US" altLang="en-US" sz="1400" b="1" dirty="0">
              <a:latin typeface="+mn-lt"/>
            </a:endParaRPr>
          </a:p>
          <a:p>
            <a:pPr>
              <a:lnSpc>
                <a:spcPts val="1710"/>
              </a:lnSpc>
              <a:tabLst>
                <a:tab pos="1828800" algn="l"/>
              </a:tabLst>
            </a:pPr>
            <a:endParaRPr lang="en-US" altLang="en-US" sz="1400" b="1" dirty="0">
              <a:latin typeface="+mn-lt"/>
            </a:endParaRPr>
          </a:p>
          <a:p>
            <a:pPr>
              <a:lnSpc>
                <a:spcPts val="1710"/>
              </a:lnSpc>
              <a:tabLst>
                <a:tab pos="1828800" algn="l"/>
              </a:tabLst>
            </a:pPr>
            <a:r>
              <a:rPr lang="en-US" altLang="en-US" sz="1400" b="1" dirty="0">
                <a:latin typeface="+mn-lt"/>
              </a:rPr>
              <a:t>1:00</a:t>
            </a:r>
            <a:r>
              <a:rPr lang="en-US" altLang="en-US" sz="1400" b="1" dirty="0"/>
              <a:t> – </a:t>
            </a:r>
            <a:r>
              <a:rPr lang="en-US" altLang="en-US" sz="1400" b="1" dirty="0">
                <a:latin typeface="+mn-lt"/>
              </a:rPr>
              <a:t>2:00 pm  	</a:t>
            </a:r>
            <a:r>
              <a:rPr lang="en-US" altLang="en-US" sz="1400" dirty="0"/>
              <a:t>Film &amp; Photography</a:t>
            </a:r>
            <a:endParaRPr lang="en-US" altLang="en-US" sz="1400" b="1" dirty="0">
              <a:latin typeface="+mn-lt"/>
            </a:endParaRPr>
          </a:p>
          <a:p>
            <a:pPr>
              <a:lnSpc>
                <a:spcPts val="1710"/>
              </a:lnSpc>
              <a:tabLst>
                <a:tab pos="1828800" algn="l"/>
              </a:tabLst>
            </a:pPr>
            <a:endParaRPr lang="en-US" altLang="en-US" sz="1400" b="1" dirty="0">
              <a:latin typeface="+mn-lt"/>
            </a:endParaRPr>
          </a:p>
          <a:p>
            <a:pPr>
              <a:lnSpc>
                <a:spcPts val="1710"/>
              </a:lnSpc>
              <a:tabLst>
                <a:tab pos="1828800" algn="l"/>
              </a:tabLst>
            </a:pPr>
            <a:r>
              <a:rPr lang="en-US" altLang="en-US" sz="1400" b="1" dirty="0">
                <a:latin typeface="+mn-lt"/>
              </a:rPr>
              <a:t>2:00</a:t>
            </a:r>
            <a:r>
              <a:rPr lang="en-US" altLang="en-US" sz="1400" b="1" dirty="0"/>
              <a:t> – </a:t>
            </a:r>
            <a:r>
              <a:rPr lang="en-US" altLang="en-US" sz="1400" b="1" dirty="0">
                <a:latin typeface="+mn-lt"/>
              </a:rPr>
              <a:t>3:00 pm  	</a:t>
            </a:r>
            <a:r>
              <a:rPr lang="en-US" altLang="en-US" sz="1400" dirty="0"/>
              <a:t>Gadgets, Gizmos &amp; Gears</a:t>
            </a:r>
            <a:endParaRPr lang="en-US" altLang="en-US" sz="1400" b="1" dirty="0">
              <a:latin typeface="+mn-lt"/>
            </a:endParaRPr>
          </a:p>
          <a:p>
            <a:pPr>
              <a:lnSpc>
                <a:spcPts val="1710"/>
              </a:lnSpc>
              <a:tabLst>
                <a:tab pos="1828800" algn="l"/>
              </a:tabLst>
            </a:pPr>
            <a:endParaRPr lang="en-US" altLang="en-US" sz="1400" b="1" dirty="0">
              <a:latin typeface="+mn-lt"/>
            </a:endParaRPr>
          </a:p>
          <a:p>
            <a:pPr>
              <a:lnSpc>
                <a:spcPts val="1710"/>
              </a:lnSpc>
              <a:tabLst>
                <a:tab pos="1828800" algn="l"/>
              </a:tabLst>
            </a:pPr>
            <a:r>
              <a:rPr lang="en-US" altLang="en-US" sz="1400" b="1" dirty="0">
                <a:latin typeface="+mn-lt"/>
              </a:rPr>
              <a:t>3:00</a:t>
            </a:r>
            <a:r>
              <a:rPr lang="en-US" altLang="en-US" sz="1400" b="1" dirty="0"/>
              <a:t> – </a:t>
            </a:r>
            <a:r>
              <a:rPr lang="en-US" altLang="en-US" sz="1400" b="1" dirty="0">
                <a:latin typeface="+mn-lt"/>
              </a:rPr>
              <a:t>4:00 pm  	</a:t>
            </a:r>
            <a:r>
              <a:rPr lang="en-US" altLang="en-US" sz="1400" dirty="0"/>
              <a:t>Snack / Campers Choice</a:t>
            </a:r>
            <a:endParaRPr lang="en-US" altLang="en-US" sz="1400" b="1" dirty="0"/>
          </a:p>
          <a:p>
            <a:pPr>
              <a:lnSpc>
                <a:spcPts val="1710"/>
              </a:lnSpc>
              <a:tabLst>
                <a:tab pos="1828800" algn="l"/>
              </a:tabLst>
            </a:pPr>
            <a:endParaRPr lang="en-US" altLang="en-US" sz="1400" b="1" dirty="0">
              <a:latin typeface="+mn-lt"/>
            </a:endParaRPr>
          </a:p>
          <a:p>
            <a:pPr>
              <a:lnSpc>
                <a:spcPts val="1710"/>
              </a:lnSpc>
              <a:tabLst>
                <a:tab pos="1828800" algn="l"/>
              </a:tabLst>
            </a:pPr>
            <a:r>
              <a:rPr lang="en-US" altLang="en-US" sz="1400" b="1" dirty="0">
                <a:latin typeface="+mn-lt"/>
              </a:rPr>
              <a:t>4:00</a:t>
            </a:r>
            <a:r>
              <a:rPr lang="en-US" altLang="en-US" sz="1400" b="1" dirty="0"/>
              <a:t> – </a:t>
            </a:r>
            <a:r>
              <a:rPr lang="en-US" altLang="en-US" sz="1400" b="1" dirty="0">
                <a:latin typeface="+mn-lt"/>
              </a:rPr>
              <a:t>5:00 pm  	</a:t>
            </a:r>
            <a:r>
              <a:rPr lang="en-US" altLang="en-US" sz="1400" dirty="0"/>
              <a:t>Art Frenzy</a:t>
            </a:r>
            <a:endParaRPr lang="en-US" altLang="en-US" sz="1400" b="1" dirty="0"/>
          </a:p>
          <a:p>
            <a:pPr>
              <a:lnSpc>
                <a:spcPts val="1710"/>
              </a:lnSpc>
              <a:tabLst>
                <a:tab pos="1828800" algn="l"/>
              </a:tabLst>
            </a:pPr>
            <a:endParaRPr lang="en-US" altLang="en-US" sz="1400" b="1" dirty="0">
              <a:latin typeface="+mn-lt"/>
            </a:endParaRPr>
          </a:p>
          <a:p>
            <a:pPr>
              <a:lnSpc>
                <a:spcPts val="1710"/>
              </a:lnSpc>
              <a:tabLst>
                <a:tab pos="1828800" algn="l"/>
              </a:tabLst>
            </a:pPr>
            <a:r>
              <a:rPr lang="en-US" altLang="en-US" sz="1400" b="1" dirty="0">
                <a:latin typeface="+mn-lt"/>
              </a:rPr>
              <a:t>5:00</a:t>
            </a:r>
            <a:r>
              <a:rPr lang="en-US" altLang="en-US" sz="1400" b="1" dirty="0"/>
              <a:t> – </a:t>
            </a:r>
            <a:r>
              <a:rPr lang="en-US" altLang="en-US" sz="1400" b="1" dirty="0" smtClean="0">
                <a:latin typeface="+mn-lt"/>
              </a:rPr>
              <a:t>6:00 </a:t>
            </a:r>
            <a:r>
              <a:rPr lang="en-US" altLang="en-US" sz="1400" b="1" dirty="0">
                <a:latin typeface="+mn-lt"/>
              </a:rPr>
              <a:t>pm  	</a:t>
            </a:r>
            <a:r>
              <a:rPr lang="en-US" altLang="en-US" sz="1400" dirty="0"/>
              <a:t>After Care / Puzzled Out</a:t>
            </a:r>
            <a:endParaRPr lang="en-US" altLang="en-US" sz="1400" dirty="0">
              <a:latin typeface="+mn-lt"/>
            </a:endParaRPr>
          </a:p>
        </p:txBody>
      </p:sp>
      <p:sp>
        <p:nvSpPr>
          <p:cNvPr id="10" name="Footer Placeholder 4"/>
          <p:cNvSpPr txBox="1">
            <a:spLocks/>
          </p:cNvSpPr>
          <p:nvPr/>
        </p:nvSpPr>
        <p:spPr>
          <a:xfrm>
            <a:off x="3352800" y="6553200"/>
            <a:ext cx="5562600" cy="365125"/>
          </a:xfrm>
          <a:prstGeom prst="rect">
            <a:avLst/>
          </a:prstGeom>
        </p:spPr>
        <p:txBody>
          <a:bodyPr/>
          <a:lstStyle>
            <a:defPPr>
              <a:defRPr lang="en-US"/>
            </a:defPPr>
            <a:lvl1pPr marL="0" algn="r" defTabSz="914400" rtl="0" eaLnBrk="1" latinLnBrk="0" hangingPunct="1">
              <a:defRPr sz="9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smtClean="0">
                <a:solidFill>
                  <a:srgbClr val="4D4D4D"/>
                </a:solidFill>
              </a:rPr>
              <a:t>Merryhill</a:t>
            </a:r>
            <a:r>
              <a:rPr lang="en-US" b="1" dirty="0" smtClean="0">
                <a:solidFill>
                  <a:srgbClr val="4D4D4D"/>
                </a:solidFill>
              </a:rPr>
              <a:t> Elementary </a:t>
            </a:r>
            <a:r>
              <a:rPr lang="en-US" b="1" dirty="0" err="1" smtClean="0">
                <a:solidFill>
                  <a:srgbClr val="4D4D4D"/>
                </a:solidFill>
              </a:rPr>
              <a:t>Summerlin</a:t>
            </a:r>
            <a:r>
              <a:rPr lang="en-US" b="1" dirty="0" smtClean="0">
                <a:solidFill>
                  <a:srgbClr val="4D4D4D"/>
                </a:solidFill>
              </a:rPr>
              <a:t> </a:t>
            </a:r>
            <a:r>
              <a:rPr lang="en-US" b="1" dirty="0">
                <a:solidFill>
                  <a:srgbClr val="4D4D4D"/>
                </a:solidFill>
              </a:rPr>
              <a:t>Summer Camp 2017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865" y="126653"/>
            <a:ext cx="1067701" cy="917334"/>
          </a:xfrm>
          <a:prstGeom prst="rect">
            <a:avLst/>
          </a:prstGeom>
        </p:spPr>
      </p:pic>
      <p:sp>
        <p:nvSpPr>
          <p:cNvPr id="12" name="Title 4"/>
          <p:cNvSpPr txBox="1">
            <a:spLocks/>
          </p:cNvSpPr>
          <p:nvPr/>
        </p:nvSpPr>
        <p:spPr>
          <a:xfrm>
            <a:off x="1863469" y="166257"/>
            <a:ext cx="6993732" cy="8135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200" b="1" dirty="0">
                <a:solidFill>
                  <a:srgbClr val="333333"/>
                </a:solidFill>
                <a:latin typeface="Rockwell" pitchFamily="18" charset="0"/>
              </a:rPr>
              <a:t>Sample Schedule</a:t>
            </a: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7328" y="5315333"/>
            <a:ext cx="746338" cy="742501"/>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4973" y="4201698"/>
            <a:ext cx="748257" cy="742501"/>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00019" y="1043987"/>
            <a:ext cx="746338" cy="742501"/>
          </a:xfrm>
          <a:prstGeom prst="rect">
            <a:avLst/>
          </a:prstGeom>
        </p:spPr>
      </p:pic>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8518" y="2024556"/>
            <a:ext cx="738683" cy="742501"/>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4053" y="2895414"/>
            <a:ext cx="733031" cy="742501"/>
          </a:xfrm>
          <a:prstGeom prst="rect">
            <a:avLst/>
          </a:prstGeom>
        </p:spPr>
      </p:pic>
    </p:spTree>
    <p:extLst>
      <p:ext uri="{BB962C8B-B14F-4D97-AF65-F5344CB8AC3E}">
        <p14:creationId xmlns:p14="http://schemas.microsoft.com/office/powerpoint/2010/main" val="4024105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308692" y="1091424"/>
            <a:ext cx="4415708" cy="369888"/>
          </a:xfrm>
          <a:prstGeom prst="roundRect">
            <a:avLst/>
          </a:prstGeom>
          <a:noFill/>
          <a:ln w="9525" cap="flat" cmpd="sng" algn="ctr">
            <a:noFill/>
            <a:prstDash val="solid"/>
            <a:round/>
            <a:headEnd type="none" w="med" len="med"/>
            <a:tailEnd type="none" w="med" len="med"/>
          </a:ln>
          <a:effectLst/>
        </p:spPr>
        <p:txBody>
          <a:bodyPr lIns="86493" tIns="43247" rIns="86493" bIns="43247"/>
          <a:lstStyle/>
          <a:p>
            <a:pPr>
              <a:tabLst>
                <a:tab pos="3603625" algn="l"/>
              </a:tabLst>
            </a:pPr>
            <a:r>
              <a:rPr lang="en-US" sz="1600" b="1" dirty="0">
                <a:solidFill>
                  <a:srgbClr val="00A1E4"/>
                </a:solidFill>
                <a:latin typeface="+mj-lt"/>
              </a:rPr>
              <a:t>Camp Weeks  </a:t>
            </a:r>
            <a:r>
              <a:rPr lang="en-US" altLang="en-US" sz="1200" dirty="0"/>
              <a:t>(no camp on July 4)</a:t>
            </a:r>
          </a:p>
          <a:p>
            <a:pPr>
              <a:tabLst>
                <a:tab pos="3603625" algn="l"/>
              </a:tabLst>
            </a:pPr>
            <a:endParaRPr lang="en-US" sz="1600" b="1" dirty="0">
              <a:solidFill>
                <a:srgbClr val="333333"/>
              </a:solidFill>
              <a:latin typeface="+mj-lt"/>
            </a:endParaRPr>
          </a:p>
        </p:txBody>
      </p:sp>
      <p:cxnSp>
        <p:nvCxnSpPr>
          <p:cNvPr id="21" name="Straight Connector 6"/>
          <p:cNvCxnSpPr>
            <a:cxnSpLocks noChangeShapeType="1"/>
          </p:cNvCxnSpPr>
          <p:nvPr/>
        </p:nvCxnSpPr>
        <p:spPr bwMode="auto">
          <a:xfrm>
            <a:off x="4967206" y="1137918"/>
            <a:ext cx="0" cy="5318003"/>
          </a:xfrm>
          <a:prstGeom prst="line">
            <a:avLst/>
          </a:prstGeom>
          <a:noFill/>
          <a:ln w="19050" algn="ctr">
            <a:solidFill>
              <a:srgbClr val="00A1E4"/>
            </a:solidFill>
            <a:prstDash val="sysDot"/>
            <a:round/>
            <a:headEnd/>
            <a:tailEnd/>
          </a:ln>
          <a:extLst>
            <a:ext uri="{909E8E84-426E-40DD-AFC4-6F175D3DCCD1}">
              <a14:hiddenFill xmlns:a14="http://schemas.microsoft.com/office/drawing/2010/main">
                <a:noFill/>
              </a14:hiddenFill>
            </a:ext>
          </a:extLst>
        </p:spPr>
      </p:cxnSp>
      <p:sp>
        <p:nvSpPr>
          <p:cNvPr id="40" name="TextBox 66"/>
          <p:cNvSpPr txBox="1">
            <a:spLocks noChangeArrowheads="1"/>
          </p:cNvSpPr>
          <p:nvPr/>
        </p:nvSpPr>
        <p:spPr bwMode="auto">
          <a:xfrm>
            <a:off x="5480051" y="1520261"/>
            <a:ext cx="3206750" cy="127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93" tIns="43247" rIns="86493" bIns="43247">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Aft>
                <a:spcPts val="600"/>
              </a:spcAft>
              <a:tabLst>
                <a:tab pos="1425575" algn="l"/>
                <a:tab pos="2913063" algn="r"/>
              </a:tabLst>
            </a:pPr>
            <a:r>
              <a:rPr lang="en-US" altLang="en-US" sz="1100" dirty="0"/>
              <a:t>Weekly Camp Cost		$__________</a:t>
            </a:r>
          </a:p>
          <a:p>
            <a:pPr>
              <a:spcAft>
                <a:spcPts val="600"/>
              </a:spcAft>
              <a:tabLst>
                <a:tab pos="1425575" algn="l"/>
                <a:tab pos="2913063" algn="r"/>
              </a:tabLst>
            </a:pPr>
            <a:r>
              <a:rPr lang="en-US" altLang="en-US" sz="1100" dirty="0"/>
              <a:t>Weekly Activity Fee		$__________</a:t>
            </a:r>
          </a:p>
          <a:p>
            <a:pPr>
              <a:spcAft>
                <a:spcPts val="600"/>
              </a:spcAft>
              <a:tabLst>
                <a:tab pos="1425575" algn="l"/>
                <a:tab pos="2913063" algn="r"/>
              </a:tabLst>
            </a:pPr>
            <a:r>
              <a:rPr lang="en-US" altLang="en-US" sz="1100" dirty="0"/>
              <a:t>Additional T-shirt  #____ x $15 = 	$__________</a:t>
            </a:r>
          </a:p>
          <a:p>
            <a:pPr>
              <a:spcAft>
                <a:spcPts val="900"/>
              </a:spcAft>
              <a:tabLst>
                <a:tab pos="1425575" algn="l"/>
                <a:tab pos="2913063" algn="r"/>
              </a:tabLst>
            </a:pPr>
            <a:r>
              <a:rPr lang="en-US" altLang="en-US" sz="1100" dirty="0"/>
              <a:t>Deposit Due		$__________</a:t>
            </a:r>
          </a:p>
          <a:p>
            <a:pPr>
              <a:spcAft>
                <a:spcPts val="600"/>
              </a:spcAft>
              <a:tabLst>
                <a:tab pos="1425575" algn="l"/>
                <a:tab pos="2913063" algn="r"/>
              </a:tabLst>
            </a:pPr>
            <a:r>
              <a:rPr lang="en-US" altLang="en-US" sz="1100" b="1" dirty="0">
                <a:solidFill>
                  <a:srgbClr val="F37043"/>
                </a:solidFill>
              </a:rPr>
              <a:t>	     </a:t>
            </a:r>
            <a:r>
              <a:rPr lang="en-US" altLang="en-US" sz="1100" b="1" dirty="0">
                <a:solidFill>
                  <a:srgbClr val="00A1E4"/>
                </a:solidFill>
              </a:rPr>
              <a:t>TOTAL</a:t>
            </a:r>
            <a:r>
              <a:rPr lang="en-US" altLang="en-US" sz="1100" dirty="0"/>
              <a:t>	$__________</a:t>
            </a:r>
          </a:p>
        </p:txBody>
      </p:sp>
      <p:sp>
        <p:nvSpPr>
          <p:cNvPr id="51" name="TextBox 84"/>
          <p:cNvSpPr txBox="1">
            <a:spLocks noChangeArrowheads="1"/>
          </p:cNvSpPr>
          <p:nvPr/>
        </p:nvSpPr>
        <p:spPr bwMode="auto">
          <a:xfrm>
            <a:off x="5486400" y="4774863"/>
            <a:ext cx="3200401" cy="25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93" tIns="43247" rIns="86493" bIns="43247">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tabLst>
                <a:tab pos="2913063" algn="r"/>
              </a:tabLst>
            </a:pPr>
            <a:r>
              <a:rPr lang="en-US" altLang="en-US" sz="1100" dirty="0"/>
              <a:t>Camp Cost $_________ x  _____</a:t>
            </a:r>
            <a:r>
              <a:rPr lang="en-US" altLang="en-US" sz="1100" dirty="0" err="1"/>
              <a:t>wks</a:t>
            </a:r>
            <a:r>
              <a:rPr lang="en-US" altLang="en-US" sz="1100" dirty="0"/>
              <a:t> =	$__________</a:t>
            </a:r>
          </a:p>
        </p:txBody>
      </p:sp>
      <p:sp>
        <p:nvSpPr>
          <p:cNvPr id="54" name="TextBox 95"/>
          <p:cNvSpPr txBox="1">
            <a:spLocks noChangeArrowheads="1"/>
          </p:cNvSpPr>
          <p:nvPr/>
        </p:nvSpPr>
        <p:spPr bwMode="auto">
          <a:xfrm>
            <a:off x="5432367" y="3250114"/>
            <a:ext cx="3254434" cy="99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93" tIns="43247" rIns="86493" bIns="43247">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Aft>
                <a:spcPts val="600"/>
              </a:spcAft>
              <a:tabLst>
                <a:tab pos="2339975" algn="r"/>
              </a:tabLst>
            </a:pPr>
            <a:r>
              <a:rPr lang="en-US" altLang="en-US" sz="1100" dirty="0"/>
              <a:t>Name______________________________________</a:t>
            </a:r>
          </a:p>
          <a:p>
            <a:pPr>
              <a:spcAft>
                <a:spcPts val="600"/>
              </a:spcAft>
              <a:tabLst>
                <a:tab pos="2339975" algn="r"/>
              </a:tabLst>
            </a:pPr>
            <a:r>
              <a:rPr lang="en-US" altLang="en-US" sz="1100" dirty="0"/>
              <a:t>Grade Completed ______________</a:t>
            </a:r>
          </a:p>
          <a:p>
            <a:pPr>
              <a:spcAft>
                <a:spcPts val="600"/>
              </a:spcAft>
              <a:tabLst>
                <a:tab pos="2339975" algn="r"/>
              </a:tabLst>
            </a:pPr>
            <a:r>
              <a:rPr lang="en-US" altLang="en-US" sz="1100" dirty="0"/>
              <a:t>Date of Birth ________________________</a:t>
            </a:r>
          </a:p>
          <a:p>
            <a:pPr>
              <a:spcAft>
                <a:spcPts val="600"/>
              </a:spcAft>
              <a:tabLst>
                <a:tab pos="2339975" algn="r"/>
              </a:tabLst>
            </a:pPr>
            <a:r>
              <a:rPr lang="en-US" altLang="en-US" sz="1100" dirty="0"/>
              <a:t>Shirt Size (Y XS- Adult M) ______________</a:t>
            </a:r>
          </a:p>
        </p:txBody>
      </p:sp>
      <p:graphicFrame>
        <p:nvGraphicFramePr>
          <p:cNvPr id="59" name="Table 58"/>
          <p:cNvGraphicFramePr>
            <a:graphicFrameLocks noGrp="1"/>
          </p:cNvGraphicFramePr>
          <p:nvPr>
            <p:extLst>
              <p:ext uri="{D42A27DB-BD31-4B8C-83A1-F6EECF244321}">
                <p14:modId xmlns:p14="http://schemas.microsoft.com/office/powerpoint/2010/main" val="1358103931"/>
              </p:ext>
            </p:extLst>
          </p:nvPr>
        </p:nvGraphicFramePr>
        <p:xfrm>
          <a:off x="434385" y="5052449"/>
          <a:ext cx="4343917" cy="968644"/>
        </p:xfrm>
        <a:graphic>
          <a:graphicData uri="http://schemas.openxmlformats.org/drawingml/2006/table">
            <a:tbl>
              <a:tblPr firstRow="1">
                <a:tableStyleId>{912C8C85-51F0-491E-9774-3900AFEF0FD7}</a:tableStyleId>
              </a:tblPr>
              <a:tblGrid>
                <a:gridCol w="2396623">
                  <a:extLst>
                    <a:ext uri="{9D8B030D-6E8A-4147-A177-3AD203B41FA5}">
                      <a16:colId xmlns:a16="http://schemas.microsoft.com/office/drawing/2014/main" xmlns="" val="20000"/>
                    </a:ext>
                  </a:extLst>
                </a:gridCol>
                <a:gridCol w="1947294">
                  <a:extLst>
                    <a:ext uri="{9D8B030D-6E8A-4147-A177-3AD203B41FA5}">
                      <a16:colId xmlns:a16="http://schemas.microsoft.com/office/drawing/2014/main" xmlns="" val="20001"/>
                    </a:ext>
                  </a:extLst>
                </a:gridCol>
              </a:tblGrid>
              <a:tr h="25572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rPr>
                        <a:t>Tuition</a:t>
                      </a:r>
                      <a:r>
                        <a:rPr lang="en-US" sz="1200" baseline="0" dirty="0">
                          <a:effectLst/>
                        </a:rPr>
                        <a:t> Rates and Schedule</a:t>
                      </a:r>
                      <a:endParaRPr lang="en-US" sz="1200" b="0" kern="1200" dirty="0">
                        <a:solidFill>
                          <a:schemeClr val="tx1"/>
                        </a:solidFill>
                        <a:effectLst/>
                        <a:latin typeface="+mn-lt"/>
                        <a:ea typeface="Times New Roman"/>
                        <a:cs typeface="+mn-cs"/>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1E4"/>
                    </a:solidFill>
                  </a:tcPr>
                </a:tc>
                <a:tc hMerge="1">
                  <a:txBody>
                    <a:bodyPr/>
                    <a:lstStyle/>
                    <a:p>
                      <a:pPr marL="0" marR="0" algn="ctr">
                        <a:spcBef>
                          <a:spcPts val="0"/>
                        </a:spcBef>
                        <a:spcAft>
                          <a:spcPts val="0"/>
                        </a:spcAft>
                      </a:pPr>
                      <a:endParaRPr lang="en-US" sz="1050" b="1" dirty="0">
                        <a:solidFill>
                          <a:schemeClr val="tx1"/>
                        </a:solidFill>
                        <a:effectLst/>
                        <a:latin typeface="+mn-lt"/>
                        <a:ea typeface="Times New Roman"/>
                      </a:endParaRPr>
                    </a:p>
                  </a:txBody>
                  <a:tcPr marL="65314" marR="65314" marT="0"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37641">
                <a:tc>
                  <a:txBody>
                    <a:bodyPr/>
                    <a:lstStyle/>
                    <a:p>
                      <a:pPr marL="0" marR="0">
                        <a:spcBef>
                          <a:spcPts val="0"/>
                        </a:spcBef>
                        <a:spcAft>
                          <a:spcPts val="0"/>
                        </a:spcAft>
                      </a:pPr>
                      <a:r>
                        <a:rPr lang="en-US" sz="1050" b="1" dirty="0">
                          <a:effectLst/>
                        </a:rPr>
                        <a:t>Summer Camp </a:t>
                      </a:r>
                      <a:endParaRPr lang="en-US" sz="1050" b="1" dirty="0">
                        <a:solidFill>
                          <a:schemeClr val="tx1"/>
                        </a:solidFill>
                        <a:effectLst/>
                        <a:latin typeface="+mn-lt"/>
                        <a:ea typeface="Times New Roman"/>
                      </a:endParaRPr>
                    </a:p>
                  </a:txBody>
                  <a:tcPr marL="65314" marR="6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50" dirty="0">
                          <a:effectLst/>
                        </a:rPr>
                        <a:t>$</a:t>
                      </a:r>
                      <a:endParaRPr lang="en-US" sz="1050" b="0"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37641">
                <a:tc>
                  <a:txBody>
                    <a:bodyPr/>
                    <a:lstStyle/>
                    <a:p>
                      <a:pPr marL="0" marR="0">
                        <a:spcBef>
                          <a:spcPts val="0"/>
                        </a:spcBef>
                        <a:spcAft>
                          <a:spcPts val="0"/>
                        </a:spcAft>
                      </a:pPr>
                      <a:r>
                        <a:rPr lang="en-US" sz="1050" b="1" dirty="0">
                          <a:effectLst/>
                        </a:rPr>
                        <a:t>Weekly Activity</a:t>
                      </a:r>
                      <a:r>
                        <a:rPr lang="en-US" sz="1050" b="1" baseline="0" dirty="0">
                          <a:effectLst/>
                        </a:rPr>
                        <a:t> Fee</a:t>
                      </a:r>
                      <a:endParaRPr lang="en-US" sz="1050" b="1" dirty="0">
                        <a:solidFill>
                          <a:schemeClr val="tx1"/>
                        </a:solidFill>
                        <a:effectLst/>
                        <a:latin typeface="+mn-lt"/>
                        <a:ea typeface="Times New Roman"/>
                      </a:endParaRPr>
                    </a:p>
                  </a:txBody>
                  <a:tcPr marL="65314" marR="6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50" dirty="0">
                          <a:effectLst/>
                        </a:rPr>
                        <a:t>$</a:t>
                      </a:r>
                      <a:endParaRPr lang="en-US" sz="1050" b="0"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37641">
                <a:tc>
                  <a:txBody>
                    <a:bodyPr/>
                    <a:lstStyle/>
                    <a:p>
                      <a:pPr marL="0" marR="0">
                        <a:spcBef>
                          <a:spcPts val="0"/>
                        </a:spcBef>
                        <a:spcAft>
                          <a:spcPts val="0"/>
                        </a:spcAft>
                      </a:pPr>
                      <a:r>
                        <a:rPr lang="en-US" sz="1050" b="1" dirty="0">
                          <a:effectLst/>
                        </a:rPr>
                        <a:t>Total Weekly Cost</a:t>
                      </a:r>
                      <a:endParaRPr lang="en-US" sz="1050" b="1" dirty="0">
                        <a:solidFill>
                          <a:schemeClr val="tx1"/>
                        </a:solidFill>
                        <a:effectLst/>
                        <a:latin typeface="+mn-lt"/>
                        <a:ea typeface="Times New Roman"/>
                      </a:endParaRPr>
                    </a:p>
                  </a:txBody>
                  <a:tcPr marL="65314" marR="6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50" dirty="0">
                          <a:effectLst/>
                        </a:rPr>
                        <a:t>$</a:t>
                      </a:r>
                      <a:endParaRPr lang="en-US" sz="1050" b="1"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73" name="Rounded Rectangle 72"/>
          <p:cNvSpPr/>
          <p:nvPr/>
        </p:nvSpPr>
        <p:spPr bwMode="auto">
          <a:xfrm>
            <a:off x="5179890" y="5184596"/>
            <a:ext cx="3692525" cy="361950"/>
          </a:xfrm>
          <a:prstGeom prst="roundRect">
            <a:avLst/>
          </a:prstGeom>
          <a:noFill/>
          <a:ln w="9525" cap="flat" cmpd="sng" algn="ctr">
            <a:noFill/>
            <a:prstDash val="solid"/>
            <a:round/>
            <a:headEnd type="none" w="med" len="med"/>
            <a:tailEnd type="none" w="med" len="med"/>
          </a:ln>
          <a:effectLst/>
        </p:spPr>
        <p:txBody>
          <a:bodyPr lIns="86493" tIns="43247" rIns="86493" bIns="43247"/>
          <a:lstStyle/>
          <a:p>
            <a:r>
              <a:rPr lang="en-US" altLang="en-US" sz="1600" b="1" dirty="0">
                <a:solidFill>
                  <a:srgbClr val="00A1E4"/>
                </a:solidFill>
                <a:latin typeface="+mj-lt"/>
              </a:rPr>
              <a:t>Notes</a:t>
            </a:r>
          </a:p>
        </p:txBody>
      </p:sp>
      <p:sp>
        <p:nvSpPr>
          <p:cNvPr id="165" name="Rounded Rectangle 164"/>
          <p:cNvSpPr/>
          <p:nvPr/>
        </p:nvSpPr>
        <p:spPr bwMode="auto">
          <a:xfrm>
            <a:off x="5179890" y="1091424"/>
            <a:ext cx="3692525" cy="361950"/>
          </a:xfrm>
          <a:prstGeom prst="roundRect">
            <a:avLst/>
          </a:prstGeom>
          <a:noFill/>
          <a:ln w="9525" cap="flat" cmpd="sng" algn="ctr">
            <a:noFill/>
            <a:prstDash val="solid"/>
            <a:round/>
            <a:headEnd type="none" w="med" len="med"/>
            <a:tailEnd type="none" w="med" len="med"/>
          </a:ln>
          <a:effectLst/>
        </p:spPr>
        <p:txBody>
          <a:bodyPr lIns="86493" tIns="43247" rIns="86493" bIns="43247"/>
          <a:lstStyle/>
          <a:p>
            <a:r>
              <a:rPr lang="en-US" altLang="en-US" sz="1600" b="1" dirty="0">
                <a:solidFill>
                  <a:srgbClr val="00A1E4"/>
                </a:solidFill>
                <a:latin typeface="+mj-lt"/>
              </a:rPr>
              <a:t>Calculate Total</a:t>
            </a:r>
          </a:p>
        </p:txBody>
      </p:sp>
      <p:sp>
        <p:nvSpPr>
          <p:cNvPr id="168" name="Rounded Rectangle 167"/>
          <p:cNvSpPr/>
          <p:nvPr/>
        </p:nvSpPr>
        <p:spPr bwMode="auto">
          <a:xfrm>
            <a:off x="5179890" y="2830953"/>
            <a:ext cx="3692525" cy="361950"/>
          </a:xfrm>
          <a:prstGeom prst="roundRect">
            <a:avLst/>
          </a:prstGeom>
          <a:noFill/>
          <a:ln w="9525" cap="flat" cmpd="sng" algn="ctr">
            <a:noFill/>
            <a:prstDash val="solid"/>
            <a:round/>
            <a:headEnd type="none" w="med" len="med"/>
            <a:tailEnd type="none" w="med" len="med"/>
          </a:ln>
          <a:effectLst/>
        </p:spPr>
        <p:txBody>
          <a:bodyPr lIns="86493" tIns="43247" rIns="86493" bIns="43247"/>
          <a:lstStyle/>
          <a:p>
            <a:r>
              <a:rPr lang="en-US" altLang="en-US" sz="1600" b="1" dirty="0">
                <a:solidFill>
                  <a:srgbClr val="00A1E4"/>
                </a:solidFill>
                <a:latin typeface="+mj-lt"/>
              </a:rPr>
              <a:t>Camper Information</a:t>
            </a:r>
          </a:p>
        </p:txBody>
      </p:sp>
      <p:sp>
        <p:nvSpPr>
          <p:cNvPr id="169" name="Rounded Rectangle 168"/>
          <p:cNvSpPr/>
          <p:nvPr/>
        </p:nvSpPr>
        <p:spPr bwMode="auto">
          <a:xfrm>
            <a:off x="5179890" y="4302886"/>
            <a:ext cx="3692525" cy="361950"/>
          </a:xfrm>
          <a:prstGeom prst="roundRect">
            <a:avLst/>
          </a:prstGeom>
          <a:noFill/>
          <a:ln w="9525" cap="flat" cmpd="sng" algn="ctr">
            <a:noFill/>
            <a:prstDash val="solid"/>
            <a:round/>
            <a:headEnd type="none" w="med" len="med"/>
            <a:tailEnd type="none" w="med" len="med"/>
          </a:ln>
          <a:effectLst/>
        </p:spPr>
        <p:txBody>
          <a:bodyPr lIns="86493" tIns="43247" rIns="86493" bIns="43247"/>
          <a:lstStyle/>
          <a:p>
            <a:r>
              <a:rPr lang="en-US" altLang="en-US" sz="1600" b="1" dirty="0">
                <a:solidFill>
                  <a:srgbClr val="00A1E4"/>
                </a:solidFill>
                <a:latin typeface="+mj-lt"/>
              </a:rPr>
              <a:t>Deposit</a:t>
            </a:r>
          </a:p>
        </p:txBody>
      </p:sp>
      <p:sp>
        <p:nvSpPr>
          <p:cNvPr id="153" name="Rectangle 1026"/>
          <p:cNvSpPr>
            <a:spLocks noChangeArrowheads="1"/>
          </p:cNvSpPr>
          <p:nvPr/>
        </p:nvSpPr>
        <p:spPr bwMode="auto">
          <a:xfrm>
            <a:off x="347096" y="6051254"/>
            <a:ext cx="4658857" cy="45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93" tIns="43247" rIns="86493" bIns="43247">
            <a:spAutoFit/>
          </a:bodyPr>
          <a:lstStyle/>
          <a:p>
            <a:r>
              <a:rPr lang="en-US" altLang="en-US" sz="800" u="sng" dirty="0"/>
              <a:t>Payment Policy</a:t>
            </a:r>
            <a:r>
              <a:rPr lang="en-US" altLang="en-US" sz="800" dirty="0"/>
              <a:t>:  A deposit equal to your tuition is required at time of enrollment to hold your reservation. The deposit will be applied to your campers final week of camp. Weekly camp fees are due every Monday morning at drop-off for that week of camp and is subject to a $25 late fee if not received by 12 pm Tuesday. </a:t>
            </a:r>
          </a:p>
        </p:txBody>
      </p:sp>
      <p:sp>
        <p:nvSpPr>
          <p:cNvPr id="42" name="Title 4"/>
          <p:cNvSpPr txBox="1">
            <a:spLocks/>
          </p:cNvSpPr>
          <p:nvPr/>
        </p:nvSpPr>
        <p:spPr>
          <a:xfrm>
            <a:off x="1313715" y="220413"/>
            <a:ext cx="6745403" cy="76200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F37043"/>
                </a:solidFill>
                <a:latin typeface="Rockwell" pitchFamily="18" charset="0"/>
              </a:rPr>
              <a:t>2017 Summer Camp Fee Schedule</a:t>
            </a:r>
          </a:p>
        </p:txBody>
      </p:sp>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686" y="126653"/>
            <a:ext cx="993029" cy="853178"/>
          </a:xfrm>
          <a:prstGeom prst="rect">
            <a:avLst/>
          </a:prstGeom>
        </p:spPr>
      </p:pic>
      <p:cxnSp>
        <p:nvCxnSpPr>
          <p:cNvPr id="9" name="Straight Connector 8"/>
          <p:cNvCxnSpPr/>
          <p:nvPr/>
        </p:nvCxnSpPr>
        <p:spPr>
          <a:xfrm>
            <a:off x="426203" y="1414629"/>
            <a:ext cx="4238787" cy="0"/>
          </a:xfrm>
          <a:prstGeom prst="line">
            <a:avLst/>
          </a:prstGeom>
          <a:ln w="19050">
            <a:solidFill>
              <a:srgbClr val="F37043"/>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251448" y="1414629"/>
            <a:ext cx="3567087" cy="0"/>
          </a:xfrm>
          <a:prstGeom prst="line">
            <a:avLst/>
          </a:prstGeom>
          <a:ln w="19050">
            <a:solidFill>
              <a:srgbClr val="F37043"/>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251448" y="3146409"/>
            <a:ext cx="3567087" cy="0"/>
          </a:xfrm>
          <a:prstGeom prst="line">
            <a:avLst/>
          </a:prstGeom>
          <a:ln w="19050">
            <a:solidFill>
              <a:srgbClr val="F3704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251448" y="4614087"/>
            <a:ext cx="3567087" cy="0"/>
          </a:xfrm>
          <a:prstGeom prst="line">
            <a:avLst/>
          </a:prstGeom>
          <a:ln w="19050">
            <a:solidFill>
              <a:srgbClr val="F3704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251448" y="5492632"/>
            <a:ext cx="3567087" cy="0"/>
          </a:xfrm>
          <a:prstGeom prst="line">
            <a:avLst/>
          </a:prstGeom>
          <a:ln w="19050">
            <a:solidFill>
              <a:srgbClr val="F37043"/>
            </a:solidFill>
          </a:ln>
        </p:spPr>
        <p:style>
          <a:lnRef idx="1">
            <a:schemeClr val="accent1"/>
          </a:lnRef>
          <a:fillRef idx="0">
            <a:schemeClr val="accent1"/>
          </a:fillRef>
          <a:effectRef idx="0">
            <a:schemeClr val="accent1"/>
          </a:effectRef>
          <a:fontRef idx="minor">
            <a:schemeClr val="tx1"/>
          </a:fontRef>
        </p:style>
      </p:cxnSp>
      <p:sp>
        <p:nvSpPr>
          <p:cNvPr id="47" name="Text Box 24"/>
          <p:cNvSpPr txBox="1">
            <a:spLocks noChangeArrowheads="1"/>
          </p:cNvSpPr>
          <p:nvPr/>
        </p:nvSpPr>
        <p:spPr bwMode="auto">
          <a:xfrm>
            <a:off x="915930" y="1516118"/>
            <a:ext cx="3646239" cy="347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4597" tIns="34597" rIns="34597" bIns="34597" anchor="t"/>
          <a:lstStyle>
            <a:lvl1pPr>
              <a:tabLst>
                <a:tab pos="431800" algn="l"/>
                <a:tab pos="647700" algn="l"/>
                <a:tab pos="863600" algn="l"/>
                <a:tab pos="1081088" algn="l"/>
                <a:tab pos="1296988" algn="l"/>
                <a:tab pos="1512888" algn="l"/>
                <a:tab pos="1728788" algn="l"/>
              </a:tabLst>
              <a:defRPr sz="3200">
                <a:solidFill>
                  <a:schemeClr val="tx1"/>
                </a:solidFill>
                <a:latin typeface="Calibri" pitchFamily="34" charset="0"/>
              </a:defRPr>
            </a:lvl1pPr>
            <a:lvl2pPr>
              <a:tabLst>
                <a:tab pos="431800" algn="l"/>
                <a:tab pos="647700" algn="l"/>
                <a:tab pos="863600" algn="l"/>
                <a:tab pos="1081088" algn="l"/>
                <a:tab pos="1296988" algn="l"/>
                <a:tab pos="1512888" algn="l"/>
                <a:tab pos="1728788" algn="l"/>
              </a:tabLst>
              <a:defRPr sz="2800">
                <a:solidFill>
                  <a:schemeClr val="tx1"/>
                </a:solidFill>
                <a:latin typeface="Calibri" pitchFamily="34" charset="0"/>
              </a:defRPr>
            </a:lvl2pPr>
            <a:lvl3pPr>
              <a:tabLst>
                <a:tab pos="431800" algn="l"/>
                <a:tab pos="647700" algn="l"/>
                <a:tab pos="863600" algn="l"/>
                <a:tab pos="1081088" algn="l"/>
                <a:tab pos="1296988" algn="l"/>
                <a:tab pos="1512888" algn="l"/>
                <a:tab pos="1728788" algn="l"/>
              </a:tabLst>
              <a:defRPr sz="2400">
                <a:solidFill>
                  <a:schemeClr val="tx1"/>
                </a:solidFill>
                <a:latin typeface="Calibri" pitchFamily="34" charset="0"/>
              </a:defRPr>
            </a:lvl3pPr>
            <a:lvl4pPr>
              <a:tabLst>
                <a:tab pos="431800" algn="l"/>
                <a:tab pos="647700" algn="l"/>
                <a:tab pos="863600" algn="l"/>
                <a:tab pos="1081088" algn="l"/>
                <a:tab pos="1296988" algn="l"/>
                <a:tab pos="1512888" algn="l"/>
                <a:tab pos="1728788" algn="l"/>
              </a:tabLst>
              <a:defRPr sz="2000">
                <a:solidFill>
                  <a:schemeClr val="tx1"/>
                </a:solidFill>
                <a:latin typeface="Calibri" pitchFamily="34" charset="0"/>
              </a:defRPr>
            </a:lvl4pPr>
            <a:lvl5pPr>
              <a:tabLst>
                <a:tab pos="431800" algn="l"/>
                <a:tab pos="647700" algn="l"/>
                <a:tab pos="863600" algn="l"/>
                <a:tab pos="1081088" algn="l"/>
                <a:tab pos="1296988" algn="l"/>
                <a:tab pos="1512888" algn="l"/>
                <a:tab pos="1728788" algn="l"/>
              </a:tabLst>
              <a:defRPr sz="2000">
                <a:solidFill>
                  <a:schemeClr val="tx1"/>
                </a:solidFill>
                <a:latin typeface="Calibri" pitchFamily="34" charset="0"/>
              </a:defRPr>
            </a:lvl5pPr>
            <a:lvl6pPr eaLnBrk="0" fontAlgn="base" hangingPunct="0">
              <a:spcAft>
                <a:spcPct val="0"/>
              </a:spcAft>
              <a:buChar char="»"/>
              <a:tabLst>
                <a:tab pos="431800" algn="l"/>
                <a:tab pos="647700" algn="l"/>
                <a:tab pos="863600" algn="l"/>
                <a:tab pos="1081088" algn="l"/>
                <a:tab pos="1296988" algn="l"/>
                <a:tab pos="1512888" algn="l"/>
                <a:tab pos="1728788" algn="l"/>
              </a:tabLst>
              <a:defRPr sz="2000">
                <a:solidFill>
                  <a:schemeClr val="tx1"/>
                </a:solidFill>
                <a:latin typeface="Calibri" pitchFamily="34" charset="0"/>
              </a:defRPr>
            </a:lvl6pPr>
            <a:lvl7pPr eaLnBrk="0" fontAlgn="base" hangingPunct="0">
              <a:spcAft>
                <a:spcPct val="0"/>
              </a:spcAft>
              <a:buChar char="»"/>
              <a:tabLst>
                <a:tab pos="431800" algn="l"/>
                <a:tab pos="647700" algn="l"/>
                <a:tab pos="863600" algn="l"/>
                <a:tab pos="1081088" algn="l"/>
                <a:tab pos="1296988" algn="l"/>
                <a:tab pos="1512888" algn="l"/>
                <a:tab pos="1728788" algn="l"/>
              </a:tabLst>
              <a:defRPr sz="2000">
                <a:solidFill>
                  <a:schemeClr val="tx1"/>
                </a:solidFill>
                <a:latin typeface="Calibri" pitchFamily="34" charset="0"/>
              </a:defRPr>
            </a:lvl7pPr>
            <a:lvl8pPr eaLnBrk="0" fontAlgn="base" hangingPunct="0">
              <a:spcAft>
                <a:spcPct val="0"/>
              </a:spcAft>
              <a:buChar char="»"/>
              <a:tabLst>
                <a:tab pos="431800" algn="l"/>
                <a:tab pos="647700" algn="l"/>
                <a:tab pos="863600" algn="l"/>
                <a:tab pos="1081088" algn="l"/>
                <a:tab pos="1296988" algn="l"/>
                <a:tab pos="1512888" algn="l"/>
                <a:tab pos="1728788" algn="l"/>
              </a:tabLst>
              <a:defRPr sz="2000">
                <a:solidFill>
                  <a:schemeClr val="tx1"/>
                </a:solidFill>
                <a:latin typeface="Calibri" pitchFamily="34" charset="0"/>
              </a:defRPr>
            </a:lvl8pPr>
            <a:lvl9pPr eaLnBrk="0" fontAlgn="base" hangingPunct="0">
              <a:spcAft>
                <a:spcPct val="0"/>
              </a:spcAft>
              <a:buChar char="»"/>
              <a:tabLst>
                <a:tab pos="431800" algn="l"/>
                <a:tab pos="647700" algn="l"/>
                <a:tab pos="863600" algn="l"/>
                <a:tab pos="1081088" algn="l"/>
                <a:tab pos="1296988" algn="l"/>
                <a:tab pos="1512888" algn="l"/>
                <a:tab pos="1728788" algn="l"/>
              </a:tabLst>
              <a:defRPr sz="2000">
                <a:solidFill>
                  <a:schemeClr val="tx1"/>
                </a:solidFill>
                <a:latin typeface="Calibri" pitchFamily="34" charset="0"/>
              </a:defRPr>
            </a:lvl9pPr>
          </a:lstStyle>
          <a:p>
            <a:pPr>
              <a:spcAft>
                <a:spcPts val="600"/>
              </a:spcAft>
              <a:tabLst>
                <a:tab pos="798513" algn="l"/>
              </a:tabLst>
            </a:pPr>
            <a:r>
              <a:rPr lang="en-US" altLang="en-US" sz="1400" b="1" dirty="0">
                <a:latin typeface="+mn-lt"/>
              </a:rPr>
              <a:t>Week 1	</a:t>
            </a:r>
            <a:r>
              <a:rPr lang="en-US" altLang="en-US" sz="1400" dirty="0">
                <a:latin typeface="+mn-lt"/>
              </a:rPr>
              <a:t>June 12-16</a:t>
            </a:r>
          </a:p>
          <a:p>
            <a:pPr>
              <a:spcAft>
                <a:spcPts val="600"/>
              </a:spcAft>
              <a:tabLst>
                <a:tab pos="798513" algn="l"/>
              </a:tabLst>
            </a:pPr>
            <a:r>
              <a:rPr lang="en-US" altLang="en-US" sz="1400" b="1" dirty="0">
                <a:latin typeface="+mn-lt"/>
              </a:rPr>
              <a:t>Week 2	</a:t>
            </a:r>
            <a:r>
              <a:rPr lang="en-US" altLang="en-US" sz="1400" dirty="0">
                <a:latin typeface="+mn-lt"/>
              </a:rPr>
              <a:t>June 19-23</a:t>
            </a:r>
          </a:p>
          <a:p>
            <a:pPr>
              <a:spcAft>
                <a:spcPts val="600"/>
              </a:spcAft>
              <a:tabLst>
                <a:tab pos="798513" algn="l"/>
              </a:tabLst>
            </a:pPr>
            <a:r>
              <a:rPr lang="en-US" altLang="en-US" sz="1400" b="1" dirty="0">
                <a:latin typeface="+mn-lt"/>
              </a:rPr>
              <a:t>Week 3	</a:t>
            </a:r>
            <a:r>
              <a:rPr lang="en-US" altLang="en-US" sz="1400" dirty="0">
                <a:latin typeface="+mn-lt"/>
              </a:rPr>
              <a:t>June 26-30</a:t>
            </a:r>
          </a:p>
          <a:p>
            <a:pPr>
              <a:spcAft>
                <a:spcPts val="600"/>
              </a:spcAft>
              <a:tabLst>
                <a:tab pos="798513" algn="l"/>
              </a:tabLst>
            </a:pPr>
            <a:r>
              <a:rPr lang="en-US" altLang="en-US" sz="1400" b="1" dirty="0">
                <a:latin typeface="+mn-lt"/>
              </a:rPr>
              <a:t>Week 4	</a:t>
            </a:r>
            <a:r>
              <a:rPr lang="en-US" altLang="en-US" sz="1400" dirty="0">
                <a:latin typeface="+mn-lt"/>
              </a:rPr>
              <a:t>July 3-7</a:t>
            </a:r>
            <a:endParaRPr lang="en-US" altLang="en-US" sz="1400" dirty="0">
              <a:solidFill>
                <a:srgbClr val="000000"/>
              </a:solidFill>
              <a:latin typeface="+mn-lt"/>
            </a:endParaRPr>
          </a:p>
          <a:p>
            <a:pPr>
              <a:spcAft>
                <a:spcPts val="600"/>
              </a:spcAft>
              <a:tabLst>
                <a:tab pos="798513" algn="l"/>
              </a:tabLst>
            </a:pPr>
            <a:r>
              <a:rPr lang="en-US" altLang="en-US" sz="1400" b="1" dirty="0">
                <a:latin typeface="+mn-lt"/>
              </a:rPr>
              <a:t>Week 5	</a:t>
            </a:r>
            <a:r>
              <a:rPr lang="en-US" altLang="en-US" sz="1400" dirty="0">
                <a:latin typeface="+mn-lt"/>
              </a:rPr>
              <a:t>July 10-14</a:t>
            </a:r>
          </a:p>
          <a:p>
            <a:pPr>
              <a:spcAft>
                <a:spcPts val="600"/>
              </a:spcAft>
              <a:tabLst>
                <a:tab pos="798513" algn="l"/>
              </a:tabLst>
            </a:pPr>
            <a:r>
              <a:rPr lang="en-US" altLang="en-US" sz="1400" b="1" dirty="0"/>
              <a:t>Week 6	</a:t>
            </a:r>
            <a:r>
              <a:rPr lang="en-US" altLang="en-US" sz="1400" dirty="0"/>
              <a:t>July 17-21</a:t>
            </a:r>
          </a:p>
          <a:p>
            <a:pPr>
              <a:spcAft>
                <a:spcPts val="600"/>
              </a:spcAft>
              <a:tabLst>
                <a:tab pos="798513" algn="l"/>
              </a:tabLst>
            </a:pPr>
            <a:r>
              <a:rPr lang="en-US" altLang="en-US" sz="1400" b="1" dirty="0"/>
              <a:t>Week 7	</a:t>
            </a:r>
            <a:r>
              <a:rPr lang="en-US" altLang="en-US" sz="1400" dirty="0"/>
              <a:t>July 24-28</a:t>
            </a:r>
          </a:p>
          <a:p>
            <a:pPr>
              <a:spcAft>
                <a:spcPts val="600"/>
              </a:spcAft>
              <a:tabLst>
                <a:tab pos="798513" algn="l"/>
              </a:tabLst>
            </a:pPr>
            <a:r>
              <a:rPr lang="en-US" altLang="en-US" sz="1400" b="1" dirty="0"/>
              <a:t>Week 8	</a:t>
            </a:r>
            <a:r>
              <a:rPr lang="en-US" altLang="en-US" sz="1400" dirty="0"/>
              <a:t>July 31-Aug 4</a:t>
            </a:r>
          </a:p>
          <a:p>
            <a:pPr>
              <a:spcAft>
                <a:spcPts val="600"/>
              </a:spcAft>
              <a:tabLst>
                <a:tab pos="798513" algn="l"/>
              </a:tabLst>
            </a:pPr>
            <a:r>
              <a:rPr lang="en-US" altLang="en-US" sz="1400" b="1" dirty="0"/>
              <a:t>Week 9  </a:t>
            </a:r>
            <a:r>
              <a:rPr lang="en-US" altLang="en-US" sz="1400" b="1" dirty="0" smtClean="0"/>
              <a:t>    August </a:t>
            </a:r>
            <a:r>
              <a:rPr lang="en-US" altLang="en-US" sz="1400" b="1" dirty="0"/>
              <a:t>7-11</a:t>
            </a:r>
          </a:p>
          <a:p>
            <a:pPr>
              <a:spcAft>
                <a:spcPts val="600"/>
              </a:spcAft>
              <a:tabLst>
                <a:tab pos="798513" algn="l"/>
              </a:tabLst>
            </a:pPr>
            <a:endParaRPr lang="en-US" altLang="en-US" sz="1400" b="1" dirty="0">
              <a:latin typeface="+mn-lt"/>
            </a:endParaRPr>
          </a:p>
        </p:txBody>
      </p:sp>
      <p:sp>
        <p:nvSpPr>
          <p:cNvPr id="5" name="Rectangle 4"/>
          <p:cNvSpPr/>
          <p:nvPr/>
        </p:nvSpPr>
        <p:spPr>
          <a:xfrm>
            <a:off x="593613" y="1567210"/>
            <a:ext cx="219496" cy="210237"/>
          </a:xfrm>
          <a:prstGeom prst="rect">
            <a:avLst/>
          </a:prstGeom>
          <a:noFill/>
          <a:ln w="12700">
            <a:solidFill>
              <a:srgbClr val="00A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93613" y="1855977"/>
            <a:ext cx="219496" cy="210237"/>
          </a:xfrm>
          <a:prstGeom prst="rect">
            <a:avLst/>
          </a:prstGeom>
          <a:noFill/>
          <a:ln w="12700">
            <a:solidFill>
              <a:srgbClr val="00A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93613" y="2144744"/>
            <a:ext cx="219496" cy="210237"/>
          </a:xfrm>
          <a:prstGeom prst="rect">
            <a:avLst/>
          </a:prstGeom>
          <a:noFill/>
          <a:ln w="12700">
            <a:solidFill>
              <a:srgbClr val="00A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93613" y="2433511"/>
            <a:ext cx="219496" cy="210237"/>
          </a:xfrm>
          <a:prstGeom prst="rect">
            <a:avLst/>
          </a:prstGeom>
          <a:noFill/>
          <a:ln w="12700">
            <a:solidFill>
              <a:srgbClr val="00A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93613" y="2722278"/>
            <a:ext cx="219496" cy="210237"/>
          </a:xfrm>
          <a:prstGeom prst="rect">
            <a:avLst/>
          </a:prstGeom>
          <a:noFill/>
          <a:ln w="12700">
            <a:solidFill>
              <a:srgbClr val="00A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93613" y="3011045"/>
            <a:ext cx="219496" cy="210237"/>
          </a:xfrm>
          <a:prstGeom prst="rect">
            <a:avLst/>
          </a:prstGeom>
          <a:noFill/>
          <a:ln w="12700">
            <a:solidFill>
              <a:srgbClr val="00A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593613" y="3299812"/>
            <a:ext cx="219496" cy="210237"/>
          </a:xfrm>
          <a:prstGeom prst="rect">
            <a:avLst/>
          </a:prstGeom>
          <a:noFill/>
          <a:ln w="12700">
            <a:solidFill>
              <a:srgbClr val="00A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593613" y="3588579"/>
            <a:ext cx="219496" cy="210237"/>
          </a:xfrm>
          <a:prstGeom prst="rect">
            <a:avLst/>
          </a:prstGeom>
          <a:noFill/>
          <a:ln w="12700">
            <a:solidFill>
              <a:srgbClr val="00A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93613" y="3877346"/>
            <a:ext cx="219496" cy="210237"/>
          </a:xfrm>
          <a:prstGeom prst="rect">
            <a:avLst/>
          </a:prstGeom>
          <a:noFill/>
          <a:ln w="12700">
            <a:solidFill>
              <a:srgbClr val="00A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ooter Placeholder 4"/>
          <p:cNvSpPr txBox="1">
            <a:spLocks/>
          </p:cNvSpPr>
          <p:nvPr/>
        </p:nvSpPr>
        <p:spPr>
          <a:xfrm>
            <a:off x="3352800" y="6553200"/>
            <a:ext cx="5562600" cy="365125"/>
          </a:xfrm>
          <a:prstGeom prst="rect">
            <a:avLst/>
          </a:prstGeom>
        </p:spPr>
        <p:txBody>
          <a:bodyPr anchor="t"/>
          <a:lstStyle>
            <a:defPPr>
              <a:defRPr lang="en-US"/>
            </a:defPPr>
            <a:lvl1pPr marL="0" algn="r" defTabSz="914400" rtl="0" eaLnBrk="1" latinLnBrk="0" hangingPunct="1">
              <a:defRPr sz="9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a:solidFill>
                  <a:srgbClr val="4D4D4D"/>
                </a:solidFill>
              </a:rPr>
              <a:t>Merryhill</a:t>
            </a:r>
            <a:r>
              <a:rPr lang="en-US" b="1" dirty="0">
                <a:solidFill>
                  <a:srgbClr val="4D4D4D"/>
                </a:solidFill>
              </a:rPr>
              <a:t> Elementary Summer Camp 2017 </a:t>
            </a:r>
          </a:p>
        </p:txBody>
      </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5480" y="2033068"/>
            <a:ext cx="1109641" cy="1534331"/>
          </a:xfrm>
          <a:prstGeom prst="rect">
            <a:avLst/>
          </a:prstGeom>
        </p:spPr>
      </p:pic>
    </p:spTree>
    <p:extLst>
      <p:ext uri="{BB962C8B-B14F-4D97-AF65-F5344CB8AC3E}">
        <p14:creationId xmlns:p14="http://schemas.microsoft.com/office/powerpoint/2010/main" val="2132045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6"/>
          <p:cNvCxnSpPr>
            <a:cxnSpLocks noChangeShapeType="1"/>
          </p:cNvCxnSpPr>
          <p:nvPr/>
        </p:nvCxnSpPr>
        <p:spPr bwMode="auto">
          <a:xfrm>
            <a:off x="5563891" y="1137918"/>
            <a:ext cx="0" cy="5318003"/>
          </a:xfrm>
          <a:prstGeom prst="line">
            <a:avLst/>
          </a:prstGeom>
          <a:noFill/>
          <a:ln w="19050" algn="ctr">
            <a:solidFill>
              <a:srgbClr val="00A1E4"/>
            </a:solidFill>
            <a:prstDash val="sysDot"/>
            <a:round/>
            <a:headEnd/>
            <a:tailEnd/>
          </a:ln>
          <a:extLst>
            <a:ext uri="{909E8E84-426E-40DD-AFC4-6F175D3DCCD1}">
              <a14:hiddenFill xmlns:a14="http://schemas.microsoft.com/office/drawing/2010/main">
                <a:noFill/>
              </a14:hiddenFill>
            </a:ext>
          </a:extLst>
        </p:spPr>
      </p:cxnSp>
      <p:sp>
        <p:nvSpPr>
          <p:cNvPr id="40" name="TextBox 66"/>
          <p:cNvSpPr txBox="1">
            <a:spLocks noChangeArrowheads="1"/>
          </p:cNvSpPr>
          <p:nvPr/>
        </p:nvSpPr>
        <p:spPr bwMode="auto">
          <a:xfrm>
            <a:off x="5757621" y="1566755"/>
            <a:ext cx="3206750" cy="127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93" tIns="43247" rIns="86493" bIns="43247">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Aft>
                <a:spcPts val="600"/>
              </a:spcAft>
              <a:tabLst>
                <a:tab pos="1425575" algn="l"/>
                <a:tab pos="2913063" algn="r"/>
              </a:tabLst>
            </a:pPr>
            <a:r>
              <a:rPr lang="en-US" altLang="en-US" sz="1100" dirty="0"/>
              <a:t>Weekly Camp Cost		$__________</a:t>
            </a:r>
          </a:p>
          <a:p>
            <a:pPr>
              <a:spcAft>
                <a:spcPts val="600"/>
              </a:spcAft>
              <a:tabLst>
                <a:tab pos="1425575" algn="l"/>
                <a:tab pos="2913063" algn="r"/>
              </a:tabLst>
            </a:pPr>
            <a:r>
              <a:rPr lang="en-US" altLang="en-US" sz="1100" dirty="0"/>
              <a:t>Weekly Activity Fee		$__________</a:t>
            </a:r>
          </a:p>
          <a:p>
            <a:pPr>
              <a:spcAft>
                <a:spcPts val="600"/>
              </a:spcAft>
              <a:tabLst>
                <a:tab pos="1425575" algn="l"/>
                <a:tab pos="2913063" algn="r"/>
              </a:tabLst>
            </a:pPr>
            <a:r>
              <a:rPr lang="en-US" altLang="en-US" sz="1100" dirty="0"/>
              <a:t>Additional T-shirt  #____ x $15 = 	$__________</a:t>
            </a:r>
          </a:p>
          <a:p>
            <a:pPr>
              <a:spcAft>
                <a:spcPts val="900"/>
              </a:spcAft>
              <a:tabLst>
                <a:tab pos="1425575" algn="l"/>
                <a:tab pos="2913063" algn="r"/>
              </a:tabLst>
            </a:pPr>
            <a:r>
              <a:rPr lang="en-US" altLang="en-US" sz="1100" dirty="0"/>
              <a:t>Deposit Due		$__________</a:t>
            </a:r>
          </a:p>
          <a:p>
            <a:pPr>
              <a:spcAft>
                <a:spcPts val="600"/>
              </a:spcAft>
              <a:tabLst>
                <a:tab pos="1425575" algn="l"/>
                <a:tab pos="2913063" algn="r"/>
              </a:tabLst>
            </a:pPr>
            <a:r>
              <a:rPr lang="en-US" altLang="en-US" sz="1100" b="1" dirty="0">
                <a:solidFill>
                  <a:srgbClr val="F37043"/>
                </a:solidFill>
              </a:rPr>
              <a:t>	     </a:t>
            </a:r>
            <a:r>
              <a:rPr lang="en-US" altLang="en-US" sz="1100" b="1" dirty="0">
                <a:solidFill>
                  <a:srgbClr val="00A1E4"/>
                </a:solidFill>
              </a:rPr>
              <a:t>TOTAL</a:t>
            </a:r>
            <a:r>
              <a:rPr lang="en-US" altLang="en-US" sz="1100" dirty="0"/>
              <a:t>	$__________</a:t>
            </a:r>
          </a:p>
        </p:txBody>
      </p:sp>
      <p:sp>
        <p:nvSpPr>
          <p:cNvPr id="51" name="TextBox 84"/>
          <p:cNvSpPr txBox="1">
            <a:spLocks noChangeArrowheads="1"/>
          </p:cNvSpPr>
          <p:nvPr/>
        </p:nvSpPr>
        <p:spPr bwMode="auto">
          <a:xfrm>
            <a:off x="5757621" y="4844604"/>
            <a:ext cx="3200401" cy="25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93" tIns="43247" rIns="86493" bIns="43247">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tabLst>
                <a:tab pos="2913063" algn="r"/>
              </a:tabLst>
            </a:pPr>
            <a:r>
              <a:rPr lang="en-US" altLang="en-US" sz="1100" dirty="0"/>
              <a:t>Camp Cost $_________ x  _____</a:t>
            </a:r>
            <a:r>
              <a:rPr lang="en-US" altLang="en-US" sz="1100" dirty="0" err="1"/>
              <a:t>wks</a:t>
            </a:r>
            <a:r>
              <a:rPr lang="en-US" altLang="en-US" sz="1100" dirty="0"/>
              <a:t> =	$__________</a:t>
            </a:r>
          </a:p>
        </p:txBody>
      </p:sp>
      <p:sp>
        <p:nvSpPr>
          <p:cNvPr id="54" name="TextBox 95"/>
          <p:cNvSpPr txBox="1">
            <a:spLocks noChangeArrowheads="1"/>
          </p:cNvSpPr>
          <p:nvPr/>
        </p:nvSpPr>
        <p:spPr bwMode="auto">
          <a:xfrm>
            <a:off x="5757621" y="3296608"/>
            <a:ext cx="3254434" cy="99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93" tIns="43247" rIns="86493" bIns="43247">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Aft>
                <a:spcPts val="600"/>
              </a:spcAft>
              <a:tabLst>
                <a:tab pos="2339975" algn="r"/>
              </a:tabLst>
            </a:pPr>
            <a:r>
              <a:rPr lang="en-US" altLang="en-US" sz="1100" dirty="0"/>
              <a:t>Name______________________________________</a:t>
            </a:r>
          </a:p>
          <a:p>
            <a:pPr>
              <a:spcAft>
                <a:spcPts val="600"/>
              </a:spcAft>
              <a:tabLst>
                <a:tab pos="2339975" algn="r"/>
              </a:tabLst>
            </a:pPr>
            <a:r>
              <a:rPr lang="en-US" altLang="en-US" sz="1100" dirty="0"/>
              <a:t>Grade Completed ______________</a:t>
            </a:r>
          </a:p>
          <a:p>
            <a:pPr>
              <a:spcAft>
                <a:spcPts val="600"/>
              </a:spcAft>
              <a:tabLst>
                <a:tab pos="2339975" algn="r"/>
              </a:tabLst>
            </a:pPr>
            <a:r>
              <a:rPr lang="en-US" altLang="en-US" sz="1100" dirty="0"/>
              <a:t>Date of Birth ________________________</a:t>
            </a:r>
          </a:p>
          <a:p>
            <a:pPr>
              <a:spcAft>
                <a:spcPts val="600"/>
              </a:spcAft>
              <a:tabLst>
                <a:tab pos="2339975" algn="r"/>
              </a:tabLst>
            </a:pPr>
            <a:r>
              <a:rPr lang="en-US" altLang="en-US" sz="1100" dirty="0"/>
              <a:t>Shirt Size (Y XS- Adult M) ______________</a:t>
            </a:r>
          </a:p>
        </p:txBody>
      </p:sp>
      <p:graphicFrame>
        <p:nvGraphicFramePr>
          <p:cNvPr id="59" name="Table 58"/>
          <p:cNvGraphicFramePr>
            <a:graphicFrameLocks noGrp="1"/>
          </p:cNvGraphicFramePr>
          <p:nvPr>
            <p:extLst>
              <p:ext uri="{D42A27DB-BD31-4B8C-83A1-F6EECF244321}">
                <p14:modId xmlns:p14="http://schemas.microsoft.com/office/powerpoint/2010/main" val="1789255162"/>
              </p:ext>
            </p:extLst>
          </p:nvPr>
        </p:nvGraphicFramePr>
        <p:xfrm>
          <a:off x="434384" y="5006908"/>
          <a:ext cx="4974522" cy="952189"/>
        </p:xfrm>
        <a:graphic>
          <a:graphicData uri="http://schemas.openxmlformats.org/drawingml/2006/table">
            <a:tbl>
              <a:tblPr firstRow="1">
                <a:tableStyleId>{912C8C85-51F0-491E-9774-3900AFEF0FD7}</a:tableStyleId>
              </a:tblPr>
              <a:tblGrid>
                <a:gridCol w="2538072">
                  <a:extLst>
                    <a:ext uri="{9D8B030D-6E8A-4147-A177-3AD203B41FA5}">
                      <a16:colId xmlns:a16="http://schemas.microsoft.com/office/drawing/2014/main" xmlns="" val="20000"/>
                    </a:ext>
                  </a:extLst>
                </a:gridCol>
                <a:gridCol w="812150">
                  <a:extLst>
                    <a:ext uri="{9D8B030D-6E8A-4147-A177-3AD203B41FA5}">
                      <a16:colId xmlns:a16="http://schemas.microsoft.com/office/drawing/2014/main" xmlns="" val="20001"/>
                    </a:ext>
                  </a:extLst>
                </a:gridCol>
                <a:gridCol w="812150">
                  <a:extLst>
                    <a:ext uri="{9D8B030D-6E8A-4147-A177-3AD203B41FA5}">
                      <a16:colId xmlns:a16="http://schemas.microsoft.com/office/drawing/2014/main" xmlns="" val="20002"/>
                    </a:ext>
                  </a:extLst>
                </a:gridCol>
                <a:gridCol w="812150">
                  <a:extLst>
                    <a:ext uri="{9D8B030D-6E8A-4147-A177-3AD203B41FA5}">
                      <a16:colId xmlns:a16="http://schemas.microsoft.com/office/drawing/2014/main" xmlns="" val="20003"/>
                    </a:ext>
                  </a:extLst>
                </a:gridCol>
              </a:tblGrid>
              <a:tr h="2625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rPr>
                        <a:t>Tuition</a:t>
                      </a:r>
                      <a:r>
                        <a:rPr lang="en-US" sz="1200" baseline="0" dirty="0">
                          <a:effectLst/>
                        </a:rPr>
                        <a:t> Rates and Schedule</a:t>
                      </a:r>
                      <a:endParaRPr lang="en-US" sz="1200" b="0" kern="1200" dirty="0">
                        <a:solidFill>
                          <a:schemeClr val="tx1"/>
                        </a:solidFill>
                        <a:effectLst/>
                        <a:latin typeface="+mn-lt"/>
                        <a:ea typeface="Times New Roman"/>
                        <a:cs typeface="+mn-cs"/>
                      </a:endParaRPr>
                    </a:p>
                  </a:txBody>
                  <a:tcPr marL="65314" marR="6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1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rPr>
                        <a:t>5 days</a:t>
                      </a:r>
                      <a:endParaRPr lang="en-US" sz="1200" b="0" kern="1200" dirty="0">
                        <a:solidFill>
                          <a:schemeClr val="tx1"/>
                        </a:solidFill>
                        <a:effectLst/>
                        <a:latin typeface="+mn-lt"/>
                        <a:ea typeface="Times New Roman"/>
                        <a:cs typeface="+mn-cs"/>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1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bg1"/>
                          </a:solidFill>
                          <a:effectLst/>
                          <a:latin typeface="+mn-lt"/>
                          <a:ea typeface="+mn-ea"/>
                          <a:cs typeface="+mn-cs"/>
                        </a:rPr>
                        <a:t>3 days</a:t>
                      </a:r>
                      <a:endParaRPr lang="en-US" sz="1200" b="0" kern="1200" dirty="0">
                        <a:solidFill>
                          <a:schemeClr val="tx1"/>
                        </a:solidFill>
                        <a:effectLst/>
                        <a:latin typeface="+mn-lt"/>
                        <a:ea typeface="Times New Roman"/>
                        <a:cs typeface="+mn-cs"/>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1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bg1"/>
                          </a:solidFill>
                          <a:effectLst/>
                          <a:latin typeface="+mn-lt"/>
                          <a:ea typeface="+mn-ea"/>
                          <a:cs typeface="+mn-cs"/>
                        </a:rPr>
                        <a:t>2 days</a:t>
                      </a:r>
                      <a:endParaRPr lang="en-US" sz="1200" b="0" kern="1200" dirty="0">
                        <a:solidFill>
                          <a:schemeClr val="tx1"/>
                        </a:solidFill>
                        <a:effectLst/>
                        <a:latin typeface="+mn-lt"/>
                        <a:ea typeface="Times New Roman"/>
                        <a:cs typeface="+mn-cs"/>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1E4"/>
                    </a:solidFill>
                  </a:tcPr>
                </a:tc>
                <a:extLst>
                  <a:ext uri="{0D108BD9-81ED-4DB2-BD59-A6C34878D82A}">
                    <a16:rowId xmlns:a16="http://schemas.microsoft.com/office/drawing/2014/main" xmlns="" val="10000"/>
                  </a:ext>
                </a:extLst>
              </a:tr>
              <a:tr h="229891">
                <a:tc>
                  <a:txBody>
                    <a:bodyPr/>
                    <a:lstStyle/>
                    <a:p>
                      <a:pPr marL="0" marR="0">
                        <a:spcBef>
                          <a:spcPts val="0"/>
                        </a:spcBef>
                        <a:spcAft>
                          <a:spcPts val="0"/>
                        </a:spcAft>
                      </a:pPr>
                      <a:r>
                        <a:rPr lang="en-US" sz="1050" b="1" dirty="0">
                          <a:effectLst/>
                        </a:rPr>
                        <a:t>Summer Camp </a:t>
                      </a:r>
                      <a:endParaRPr lang="en-US" sz="1050" b="1" dirty="0">
                        <a:solidFill>
                          <a:schemeClr val="tx1"/>
                        </a:solidFill>
                        <a:effectLst/>
                        <a:latin typeface="+mn-lt"/>
                        <a:ea typeface="Times New Roman"/>
                      </a:endParaRPr>
                    </a:p>
                  </a:txBody>
                  <a:tcPr marL="65314" marR="6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50" dirty="0">
                          <a:effectLst/>
                        </a:rPr>
                        <a:t>$</a:t>
                      </a:r>
                      <a:endParaRPr lang="en-US" sz="1050" b="0"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50" dirty="0">
                          <a:effectLst/>
                        </a:rPr>
                        <a:t>$</a:t>
                      </a:r>
                      <a:endParaRPr lang="en-US" sz="1050" b="0"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50" dirty="0">
                          <a:effectLst/>
                        </a:rPr>
                        <a:t>$</a:t>
                      </a:r>
                      <a:endParaRPr lang="en-US" sz="1050" b="0"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29891">
                <a:tc>
                  <a:txBody>
                    <a:bodyPr/>
                    <a:lstStyle/>
                    <a:p>
                      <a:pPr marL="0" marR="0">
                        <a:spcBef>
                          <a:spcPts val="0"/>
                        </a:spcBef>
                        <a:spcAft>
                          <a:spcPts val="0"/>
                        </a:spcAft>
                      </a:pPr>
                      <a:r>
                        <a:rPr lang="en-US" sz="1050" b="1" dirty="0">
                          <a:effectLst/>
                        </a:rPr>
                        <a:t>Weekly Activity</a:t>
                      </a:r>
                      <a:r>
                        <a:rPr lang="en-US" sz="1050" b="1" baseline="0" dirty="0">
                          <a:effectLst/>
                        </a:rPr>
                        <a:t> Fee</a:t>
                      </a:r>
                      <a:endParaRPr lang="en-US" sz="1050" b="1" dirty="0">
                        <a:solidFill>
                          <a:schemeClr val="tx1"/>
                        </a:solidFill>
                        <a:effectLst/>
                        <a:latin typeface="+mn-lt"/>
                        <a:ea typeface="Times New Roman"/>
                      </a:endParaRPr>
                    </a:p>
                  </a:txBody>
                  <a:tcPr marL="65314" marR="6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50" dirty="0">
                          <a:effectLst/>
                        </a:rPr>
                        <a:t>$</a:t>
                      </a:r>
                      <a:endParaRPr lang="en-US" sz="1050" b="0"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50" dirty="0">
                          <a:effectLst/>
                        </a:rPr>
                        <a:t>$</a:t>
                      </a:r>
                      <a:endParaRPr lang="en-US" sz="1050" b="0"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50" dirty="0">
                          <a:effectLst/>
                        </a:rPr>
                        <a:t>$</a:t>
                      </a:r>
                      <a:endParaRPr lang="en-US" sz="1050" b="0"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29891">
                <a:tc>
                  <a:txBody>
                    <a:bodyPr/>
                    <a:lstStyle/>
                    <a:p>
                      <a:pPr marL="0" marR="0">
                        <a:spcBef>
                          <a:spcPts val="0"/>
                        </a:spcBef>
                        <a:spcAft>
                          <a:spcPts val="0"/>
                        </a:spcAft>
                      </a:pPr>
                      <a:r>
                        <a:rPr lang="en-US" sz="1050" b="1" dirty="0">
                          <a:effectLst/>
                        </a:rPr>
                        <a:t>Total Weekly Cost</a:t>
                      </a:r>
                      <a:endParaRPr lang="en-US" sz="1050" b="1" dirty="0">
                        <a:solidFill>
                          <a:schemeClr val="tx1"/>
                        </a:solidFill>
                        <a:effectLst/>
                        <a:latin typeface="+mn-lt"/>
                        <a:ea typeface="Times New Roman"/>
                      </a:endParaRPr>
                    </a:p>
                  </a:txBody>
                  <a:tcPr marL="65314" marR="6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50" dirty="0">
                          <a:effectLst/>
                        </a:rPr>
                        <a:t>$</a:t>
                      </a:r>
                      <a:endParaRPr lang="en-US" sz="1050" b="1"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50" dirty="0">
                          <a:effectLst/>
                        </a:rPr>
                        <a:t>$</a:t>
                      </a:r>
                      <a:endParaRPr lang="en-US" sz="1050" b="1"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50" dirty="0">
                          <a:effectLst/>
                        </a:rPr>
                        <a:t>$</a:t>
                      </a:r>
                      <a:endParaRPr lang="en-US" sz="1050" b="1"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73" name="Rounded Rectangle 72"/>
          <p:cNvSpPr/>
          <p:nvPr/>
        </p:nvSpPr>
        <p:spPr bwMode="auto">
          <a:xfrm>
            <a:off x="5687875" y="5238839"/>
            <a:ext cx="3308524" cy="361950"/>
          </a:xfrm>
          <a:prstGeom prst="roundRect">
            <a:avLst/>
          </a:prstGeom>
          <a:noFill/>
          <a:ln w="9525" cap="flat" cmpd="sng" algn="ctr">
            <a:noFill/>
            <a:prstDash val="solid"/>
            <a:round/>
            <a:headEnd type="none" w="med" len="med"/>
            <a:tailEnd type="none" w="med" len="med"/>
          </a:ln>
          <a:effectLst/>
        </p:spPr>
        <p:txBody>
          <a:bodyPr lIns="86493" tIns="43247" rIns="86493" bIns="43247"/>
          <a:lstStyle/>
          <a:p>
            <a:r>
              <a:rPr lang="en-US" altLang="en-US" sz="1600" b="1" dirty="0">
                <a:solidFill>
                  <a:srgbClr val="00A1E4"/>
                </a:solidFill>
              </a:rPr>
              <a:t>Notes</a:t>
            </a:r>
          </a:p>
        </p:txBody>
      </p:sp>
      <p:sp>
        <p:nvSpPr>
          <p:cNvPr id="165" name="Rounded Rectangle 164"/>
          <p:cNvSpPr/>
          <p:nvPr/>
        </p:nvSpPr>
        <p:spPr bwMode="auto">
          <a:xfrm>
            <a:off x="5687875" y="1137918"/>
            <a:ext cx="3308524" cy="361950"/>
          </a:xfrm>
          <a:prstGeom prst="roundRect">
            <a:avLst/>
          </a:prstGeom>
          <a:noFill/>
          <a:ln w="9525" cap="flat" cmpd="sng" algn="ctr">
            <a:noFill/>
            <a:prstDash val="solid"/>
            <a:round/>
            <a:headEnd type="none" w="med" len="med"/>
            <a:tailEnd type="none" w="med" len="med"/>
          </a:ln>
          <a:effectLst/>
        </p:spPr>
        <p:txBody>
          <a:bodyPr lIns="86493" tIns="43247" rIns="86493" bIns="43247"/>
          <a:lstStyle/>
          <a:p>
            <a:r>
              <a:rPr lang="en-US" altLang="en-US" sz="1600" b="1" dirty="0">
                <a:solidFill>
                  <a:srgbClr val="00A1E4"/>
                </a:solidFill>
              </a:rPr>
              <a:t>Calculate Total</a:t>
            </a:r>
          </a:p>
        </p:txBody>
      </p:sp>
      <p:sp>
        <p:nvSpPr>
          <p:cNvPr id="168" name="Rounded Rectangle 167"/>
          <p:cNvSpPr/>
          <p:nvPr/>
        </p:nvSpPr>
        <p:spPr bwMode="auto">
          <a:xfrm>
            <a:off x="5687875" y="2877447"/>
            <a:ext cx="3308524" cy="361950"/>
          </a:xfrm>
          <a:prstGeom prst="roundRect">
            <a:avLst/>
          </a:prstGeom>
          <a:noFill/>
          <a:ln w="9525" cap="flat" cmpd="sng" algn="ctr">
            <a:noFill/>
            <a:prstDash val="solid"/>
            <a:round/>
            <a:headEnd type="none" w="med" len="med"/>
            <a:tailEnd type="none" w="med" len="med"/>
          </a:ln>
          <a:effectLst/>
        </p:spPr>
        <p:txBody>
          <a:bodyPr lIns="86493" tIns="43247" rIns="86493" bIns="43247"/>
          <a:lstStyle/>
          <a:p>
            <a:r>
              <a:rPr lang="en-US" altLang="en-US" sz="1600" b="1" dirty="0">
                <a:solidFill>
                  <a:srgbClr val="00A1E4"/>
                </a:solidFill>
              </a:rPr>
              <a:t>Camper Information</a:t>
            </a:r>
          </a:p>
        </p:txBody>
      </p:sp>
      <p:sp>
        <p:nvSpPr>
          <p:cNvPr id="169" name="Rounded Rectangle 168"/>
          <p:cNvSpPr/>
          <p:nvPr/>
        </p:nvSpPr>
        <p:spPr bwMode="auto">
          <a:xfrm>
            <a:off x="5687875" y="4372627"/>
            <a:ext cx="3308524" cy="361950"/>
          </a:xfrm>
          <a:prstGeom prst="roundRect">
            <a:avLst/>
          </a:prstGeom>
          <a:noFill/>
          <a:ln w="9525" cap="flat" cmpd="sng" algn="ctr">
            <a:noFill/>
            <a:prstDash val="solid"/>
            <a:round/>
            <a:headEnd type="none" w="med" len="med"/>
            <a:tailEnd type="none" w="med" len="med"/>
          </a:ln>
          <a:effectLst/>
        </p:spPr>
        <p:txBody>
          <a:bodyPr lIns="86493" tIns="43247" rIns="86493" bIns="43247"/>
          <a:lstStyle/>
          <a:p>
            <a:r>
              <a:rPr lang="en-US" altLang="en-US" sz="1600" b="1" dirty="0">
                <a:solidFill>
                  <a:srgbClr val="00A1E4"/>
                </a:solidFill>
              </a:rPr>
              <a:t>Deposit</a:t>
            </a:r>
          </a:p>
        </p:txBody>
      </p:sp>
      <p:sp>
        <p:nvSpPr>
          <p:cNvPr id="153" name="Rectangle 1026"/>
          <p:cNvSpPr>
            <a:spLocks noChangeArrowheads="1"/>
          </p:cNvSpPr>
          <p:nvPr/>
        </p:nvSpPr>
        <p:spPr bwMode="auto">
          <a:xfrm>
            <a:off x="362594" y="6002942"/>
            <a:ext cx="5046313" cy="45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93" tIns="43247" rIns="86493" bIns="43247">
            <a:spAutoFit/>
          </a:bodyPr>
          <a:lstStyle/>
          <a:p>
            <a:r>
              <a:rPr lang="en-US" altLang="en-US" sz="800" u="sng" dirty="0"/>
              <a:t>Payment Policy</a:t>
            </a:r>
            <a:r>
              <a:rPr lang="en-US" altLang="en-US" sz="800" dirty="0"/>
              <a:t>:  A deposit equal to your tuition is required at time of enrollment to hold your reservation. The deposit will be applied to your campers final week of camp. Weekly camp fees are due every Monday morning at drop-off for that week of camp and is subject to a $25 late fee if not received by 12 pm Tuesday. </a:t>
            </a:r>
          </a:p>
        </p:txBody>
      </p:sp>
      <p:cxnSp>
        <p:nvCxnSpPr>
          <p:cNvPr id="49" name="Straight Connector 48"/>
          <p:cNvCxnSpPr/>
          <p:nvPr/>
        </p:nvCxnSpPr>
        <p:spPr>
          <a:xfrm>
            <a:off x="5773119" y="1453374"/>
            <a:ext cx="3045416" cy="0"/>
          </a:xfrm>
          <a:prstGeom prst="line">
            <a:avLst/>
          </a:prstGeom>
          <a:ln w="19050">
            <a:solidFill>
              <a:srgbClr val="F37043"/>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773119" y="3192903"/>
            <a:ext cx="3045416" cy="0"/>
          </a:xfrm>
          <a:prstGeom prst="line">
            <a:avLst/>
          </a:prstGeom>
          <a:ln w="19050">
            <a:solidFill>
              <a:srgbClr val="F3704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773119" y="4683828"/>
            <a:ext cx="3045416" cy="0"/>
          </a:xfrm>
          <a:prstGeom prst="line">
            <a:avLst/>
          </a:prstGeom>
          <a:ln w="19050">
            <a:solidFill>
              <a:srgbClr val="F3704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773119" y="5546875"/>
            <a:ext cx="3045416" cy="0"/>
          </a:xfrm>
          <a:prstGeom prst="line">
            <a:avLst/>
          </a:prstGeom>
          <a:ln w="19050">
            <a:solidFill>
              <a:srgbClr val="F37043"/>
            </a:solidFill>
          </a:ln>
        </p:spPr>
        <p:style>
          <a:lnRef idx="1">
            <a:schemeClr val="accent1"/>
          </a:lnRef>
          <a:fillRef idx="0">
            <a:schemeClr val="accent1"/>
          </a:fillRef>
          <a:effectRef idx="0">
            <a:schemeClr val="accent1"/>
          </a:effectRef>
          <a:fontRef idx="minor">
            <a:schemeClr val="tx1"/>
          </a:fontRef>
        </p:style>
      </p:cxnSp>
      <p:sp>
        <p:nvSpPr>
          <p:cNvPr id="70" name="Footer Placeholder 4"/>
          <p:cNvSpPr txBox="1">
            <a:spLocks/>
          </p:cNvSpPr>
          <p:nvPr/>
        </p:nvSpPr>
        <p:spPr>
          <a:xfrm>
            <a:off x="3352800" y="6553200"/>
            <a:ext cx="5562600" cy="365125"/>
          </a:xfrm>
          <a:prstGeom prst="rect">
            <a:avLst/>
          </a:prstGeom>
        </p:spPr>
        <p:txBody>
          <a:bodyPr anchor="t"/>
          <a:lstStyle>
            <a:defPPr>
              <a:defRPr lang="en-US"/>
            </a:defPPr>
            <a:lvl1pPr marL="0" algn="r" defTabSz="914400" rtl="0" eaLnBrk="1" latinLnBrk="0" hangingPunct="1">
              <a:defRPr sz="9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a:solidFill>
                  <a:srgbClr val="4D4D4D"/>
                </a:solidFill>
              </a:rPr>
              <a:t>Merryhill</a:t>
            </a:r>
            <a:r>
              <a:rPr lang="en-US" b="1" dirty="0">
                <a:solidFill>
                  <a:srgbClr val="4D4D4D"/>
                </a:solidFill>
              </a:rPr>
              <a:t> Elementary  Summer Camp 2017 </a:t>
            </a:r>
          </a:p>
        </p:txBody>
      </p:sp>
      <p:graphicFrame>
        <p:nvGraphicFramePr>
          <p:cNvPr id="44" name="Table 43"/>
          <p:cNvGraphicFramePr>
            <a:graphicFrameLocks noGrp="1"/>
          </p:cNvGraphicFramePr>
          <p:nvPr>
            <p:extLst>
              <p:ext uri="{D42A27DB-BD31-4B8C-83A1-F6EECF244321}">
                <p14:modId xmlns:p14="http://schemas.microsoft.com/office/powerpoint/2010/main" val="573034784"/>
              </p:ext>
            </p:extLst>
          </p:nvPr>
        </p:nvGraphicFramePr>
        <p:xfrm>
          <a:off x="426203" y="1179819"/>
          <a:ext cx="4974955" cy="3660027"/>
        </p:xfrm>
        <a:graphic>
          <a:graphicData uri="http://schemas.openxmlformats.org/drawingml/2006/table">
            <a:tbl>
              <a:tblPr firstRow="1">
                <a:tableStyleId>{912C8C85-51F0-491E-9774-3900AFEF0FD7}</a:tableStyleId>
              </a:tblPr>
              <a:tblGrid>
                <a:gridCol w="411480">
                  <a:extLst>
                    <a:ext uri="{9D8B030D-6E8A-4147-A177-3AD203B41FA5}">
                      <a16:colId xmlns:a16="http://schemas.microsoft.com/office/drawing/2014/main" xmlns="" val="20000"/>
                    </a:ext>
                  </a:extLst>
                </a:gridCol>
                <a:gridCol w="2517700">
                  <a:extLst>
                    <a:ext uri="{9D8B030D-6E8A-4147-A177-3AD203B41FA5}">
                      <a16:colId xmlns:a16="http://schemas.microsoft.com/office/drawing/2014/main" xmlns="" val="20001"/>
                    </a:ext>
                  </a:extLst>
                </a:gridCol>
                <a:gridCol w="409155">
                  <a:extLst>
                    <a:ext uri="{9D8B030D-6E8A-4147-A177-3AD203B41FA5}">
                      <a16:colId xmlns:a16="http://schemas.microsoft.com/office/drawing/2014/main" xmlns="" val="20002"/>
                    </a:ext>
                  </a:extLst>
                </a:gridCol>
                <a:gridCol w="409155">
                  <a:extLst>
                    <a:ext uri="{9D8B030D-6E8A-4147-A177-3AD203B41FA5}">
                      <a16:colId xmlns:a16="http://schemas.microsoft.com/office/drawing/2014/main" xmlns="" val="20003"/>
                    </a:ext>
                  </a:extLst>
                </a:gridCol>
                <a:gridCol w="409155">
                  <a:extLst>
                    <a:ext uri="{9D8B030D-6E8A-4147-A177-3AD203B41FA5}">
                      <a16:colId xmlns:a16="http://schemas.microsoft.com/office/drawing/2014/main" xmlns="" val="20004"/>
                    </a:ext>
                  </a:extLst>
                </a:gridCol>
                <a:gridCol w="409155">
                  <a:extLst>
                    <a:ext uri="{9D8B030D-6E8A-4147-A177-3AD203B41FA5}">
                      <a16:colId xmlns:a16="http://schemas.microsoft.com/office/drawing/2014/main" xmlns="" val="20005"/>
                    </a:ext>
                  </a:extLst>
                </a:gridCol>
                <a:gridCol w="409155">
                  <a:extLst>
                    <a:ext uri="{9D8B030D-6E8A-4147-A177-3AD203B41FA5}">
                      <a16:colId xmlns:a16="http://schemas.microsoft.com/office/drawing/2014/main" xmlns="" val="20006"/>
                    </a:ext>
                  </a:extLst>
                </a:gridCol>
              </a:tblGrid>
              <a:tr h="36818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effectLst/>
                        </a:rPr>
                        <a:t>Camp Weeks</a:t>
                      </a:r>
                      <a:endParaRPr lang="en-US" sz="1600" b="0" kern="1200" dirty="0">
                        <a:solidFill>
                          <a:schemeClr val="tx1"/>
                        </a:solidFill>
                        <a:effectLst/>
                        <a:latin typeface="+mn-lt"/>
                        <a:ea typeface="Times New Roman"/>
                        <a:cs typeface="+mn-cs"/>
                      </a:endParaRPr>
                    </a:p>
                  </a:txBody>
                  <a:tcPr marR="6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1E4"/>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effectLst/>
                        <a:latin typeface="+mn-lt"/>
                        <a:ea typeface="Times New Roman"/>
                        <a:cs typeface="+mn-cs"/>
                      </a:endParaRPr>
                    </a:p>
                  </a:txBody>
                  <a:tcPr marL="182880" marR="6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1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effectLst/>
                        </a:rPr>
                        <a:t>M</a:t>
                      </a:r>
                      <a:endParaRPr lang="en-US" sz="1600" b="0" kern="1200" dirty="0">
                        <a:solidFill>
                          <a:schemeClr val="tx1"/>
                        </a:solidFill>
                        <a:effectLst/>
                        <a:latin typeface="+mn-lt"/>
                        <a:ea typeface="Times New Roman"/>
                        <a:cs typeface="+mn-cs"/>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1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baseline="0" dirty="0">
                          <a:solidFill>
                            <a:schemeClr val="bg1"/>
                          </a:solidFill>
                          <a:effectLst/>
                          <a:latin typeface="+mn-lt"/>
                          <a:ea typeface="+mn-ea"/>
                          <a:cs typeface="+mn-cs"/>
                        </a:rPr>
                        <a:t>T</a:t>
                      </a:r>
                      <a:endParaRPr lang="en-US" sz="1600" b="0" kern="1200" dirty="0">
                        <a:solidFill>
                          <a:schemeClr val="tx1"/>
                        </a:solidFill>
                        <a:effectLst/>
                        <a:latin typeface="+mn-lt"/>
                        <a:ea typeface="Times New Roman"/>
                        <a:cs typeface="+mn-cs"/>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1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baseline="0" dirty="0">
                          <a:solidFill>
                            <a:schemeClr val="bg1"/>
                          </a:solidFill>
                          <a:effectLst/>
                          <a:latin typeface="+mn-lt"/>
                          <a:ea typeface="+mn-ea"/>
                          <a:cs typeface="+mn-cs"/>
                        </a:rPr>
                        <a:t>W</a:t>
                      </a:r>
                      <a:endParaRPr lang="en-US" sz="1600" b="0" kern="1200" dirty="0">
                        <a:solidFill>
                          <a:schemeClr val="tx1"/>
                        </a:solidFill>
                        <a:effectLst/>
                        <a:latin typeface="+mn-lt"/>
                        <a:ea typeface="Times New Roman"/>
                        <a:cs typeface="+mn-cs"/>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1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baseline="0" dirty="0">
                          <a:solidFill>
                            <a:schemeClr val="bg1"/>
                          </a:solidFill>
                          <a:effectLst/>
                          <a:latin typeface="+mn-lt"/>
                          <a:ea typeface="+mn-ea"/>
                          <a:cs typeface="+mn-cs"/>
                        </a:rPr>
                        <a:t>R</a:t>
                      </a:r>
                      <a:endParaRPr lang="en-US" sz="1600" b="0" kern="1200" dirty="0">
                        <a:solidFill>
                          <a:schemeClr val="tx1"/>
                        </a:solidFill>
                        <a:effectLst/>
                        <a:latin typeface="+mn-lt"/>
                        <a:ea typeface="Times New Roman"/>
                        <a:cs typeface="+mn-cs"/>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1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baseline="0" dirty="0">
                          <a:solidFill>
                            <a:schemeClr val="bg1"/>
                          </a:solidFill>
                          <a:effectLst/>
                          <a:latin typeface="+mn-lt"/>
                          <a:ea typeface="+mn-ea"/>
                          <a:cs typeface="+mn-cs"/>
                        </a:rPr>
                        <a:t>F</a:t>
                      </a:r>
                      <a:endParaRPr lang="en-US" sz="1600" b="0" kern="1200" dirty="0">
                        <a:solidFill>
                          <a:schemeClr val="tx1"/>
                        </a:solidFill>
                        <a:effectLst/>
                        <a:latin typeface="+mn-lt"/>
                        <a:ea typeface="Times New Roman"/>
                        <a:cs typeface="+mn-cs"/>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1E4"/>
                    </a:solidFill>
                  </a:tcPr>
                </a:tc>
                <a:extLst>
                  <a:ext uri="{0D108BD9-81ED-4DB2-BD59-A6C34878D82A}">
                    <a16:rowId xmlns:a16="http://schemas.microsoft.com/office/drawing/2014/main" xmlns="" val="10000"/>
                  </a:ext>
                </a:extLst>
              </a:tr>
              <a:tr h="213971">
                <a:tc>
                  <a:txBody>
                    <a:bodyPr/>
                    <a:lstStyle/>
                    <a:p>
                      <a:pPr marL="0" marR="0">
                        <a:spcBef>
                          <a:spcPts val="0"/>
                        </a:spcBef>
                        <a:spcAft>
                          <a:spcPts val="0"/>
                        </a:spcAft>
                      </a:pPr>
                      <a:endParaRPr lang="en-US" sz="1050" b="1"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spcAft>
                          <a:spcPts val="600"/>
                        </a:spcAft>
                        <a:tabLst/>
                      </a:pPr>
                      <a:r>
                        <a:rPr lang="en-US" altLang="en-US" sz="1400" b="1" dirty="0">
                          <a:latin typeface="+mn-lt"/>
                        </a:rPr>
                        <a:t>Week 1     </a:t>
                      </a:r>
                      <a:r>
                        <a:rPr lang="en-US" altLang="en-US" sz="1400" dirty="0">
                          <a:latin typeface="+mn-lt"/>
                        </a:rPr>
                        <a:t>June </a:t>
                      </a:r>
                      <a:r>
                        <a:rPr lang="en-US" altLang="en-US" sz="1400" dirty="0" smtClean="0">
                          <a:latin typeface="+mn-lt"/>
                        </a:rPr>
                        <a:t>12-16</a:t>
                      </a:r>
                      <a:endParaRPr lang="en-US" altLang="en-US" sz="1400" dirty="0">
                        <a:latin typeface="+mn-lt"/>
                      </a:endParaRPr>
                    </a:p>
                  </a:txBody>
                  <a:tcPr marL="182880" marR="274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50" b="0"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13971">
                <a:tc>
                  <a:txBody>
                    <a:bodyPr/>
                    <a:lstStyle/>
                    <a:p>
                      <a:pPr marL="0" marR="0">
                        <a:spcBef>
                          <a:spcPts val="0"/>
                        </a:spcBef>
                        <a:spcAft>
                          <a:spcPts val="0"/>
                        </a:spcAft>
                      </a:pPr>
                      <a:endParaRPr lang="en-US" sz="1050" b="1"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600"/>
                        </a:spcAft>
                        <a:tabLst/>
                      </a:pPr>
                      <a:r>
                        <a:rPr lang="en-US" altLang="en-US" sz="1400" b="1" dirty="0">
                          <a:latin typeface="+mn-lt"/>
                        </a:rPr>
                        <a:t>Week 2     </a:t>
                      </a:r>
                      <a:r>
                        <a:rPr lang="en-US" altLang="en-US" sz="1400" dirty="0">
                          <a:latin typeface="+mn-lt"/>
                        </a:rPr>
                        <a:t>June </a:t>
                      </a:r>
                      <a:r>
                        <a:rPr lang="en-US" altLang="en-US" sz="1400" dirty="0" smtClean="0">
                          <a:latin typeface="+mn-lt"/>
                        </a:rPr>
                        <a:t>19-23</a:t>
                      </a:r>
                      <a:endParaRPr lang="en-US" altLang="en-US" sz="1400" dirty="0">
                        <a:latin typeface="+mn-lt"/>
                      </a:endParaRPr>
                    </a:p>
                  </a:txBody>
                  <a:tcPr marL="182880" marR="274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50" b="0"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13971">
                <a:tc>
                  <a:txBody>
                    <a:bodyPr/>
                    <a:lstStyle/>
                    <a:p>
                      <a:pPr marL="0" marR="0">
                        <a:spcBef>
                          <a:spcPts val="0"/>
                        </a:spcBef>
                        <a:spcAft>
                          <a:spcPts val="0"/>
                        </a:spcAft>
                      </a:pPr>
                      <a:endParaRPr lang="en-US" sz="1050" b="1"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600"/>
                        </a:spcAft>
                        <a:tabLst/>
                      </a:pPr>
                      <a:r>
                        <a:rPr lang="en-US" altLang="en-US" sz="1400" b="1" dirty="0">
                          <a:latin typeface="+mn-lt"/>
                        </a:rPr>
                        <a:t>Week 3     </a:t>
                      </a:r>
                      <a:r>
                        <a:rPr lang="en-US" altLang="en-US" sz="1400" dirty="0">
                          <a:latin typeface="+mn-lt"/>
                        </a:rPr>
                        <a:t>June </a:t>
                      </a:r>
                      <a:r>
                        <a:rPr lang="en-US" altLang="en-US" sz="1400" dirty="0" smtClean="0">
                          <a:latin typeface="+mn-lt"/>
                        </a:rPr>
                        <a:t>26-30</a:t>
                      </a:r>
                      <a:endParaRPr lang="en-US" altLang="en-US" sz="1400" dirty="0">
                        <a:latin typeface="+mn-lt"/>
                      </a:endParaRPr>
                    </a:p>
                  </a:txBody>
                  <a:tcPr marL="182880" marR="274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50" b="1"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213971">
                <a:tc>
                  <a:txBody>
                    <a:bodyPr/>
                    <a:lstStyle/>
                    <a:p>
                      <a:pPr marL="0" marR="0">
                        <a:spcBef>
                          <a:spcPts val="0"/>
                        </a:spcBef>
                        <a:spcAft>
                          <a:spcPts val="0"/>
                        </a:spcAft>
                      </a:pPr>
                      <a:endParaRPr lang="en-US" sz="1050" b="1"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altLang="en-US" sz="1400" b="1" dirty="0">
                          <a:latin typeface="+mn-lt"/>
                        </a:rPr>
                        <a:t>Week 4     </a:t>
                      </a:r>
                      <a:r>
                        <a:rPr lang="en-US" altLang="en-US" sz="1400" dirty="0" smtClean="0">
                          <a:latin typeface="+mn-lt"/>
                        </a:rPr>
                        <a:t>July</a:t>
                      </a:r>
                      <a:r>
                        <a:rPr lang="en-US" altLang="en-US" sz="1400" baseline="0" dirty="0" smtClean="0">
                          <a:latin typeface="+mn-lt"/>
                        </a:rPr>
                        <a:t> 3-7</a:t>
                      </a:r>
                      <a:endParaRPr lang="en-US" altLang="en-US" sz="1400" dirty="0">
                        <a:solidFill>
                          <a:srgbClr val="FF0000"/>
                        </a:solidFill>
                        <a:latin typeface="+mn-lt"/>
                      </a:endParaRPr>
                    </a:p>
                  </a:txBody>
                  <a:tcPr marL="182880" marR="274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50" b="1"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213971">
                <a:tc>
                  <a:txBody>
                    <a:bodyPr/>
                    <a:lstStyle/>
                    <a:p>
                      <a:pPr marL="0" marR="0">
                        <a:spcBef>
                          <a:spcPts val="0"/>
                        </a:spcBef>
                        <a:spcAft>
                          <a:spcPts val="0"/>
                        </a:spcAft>
                      </a:pPr>
                      <a:endParaRPr lang="en-US" sz="1050" b="1"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altLang="en-US" sz="1400" b="1" dirty="0">
                          <a:latin typeface="+mn-lt"/>
                        </a:rPr>
                        <a:t>Week 5     </a:t>
                      </a:r>
                      <a:r>
                        <a:rPr lang="en-US" altLang="en-US" sz="1400" dirty="0">
                          <a:latin typeface="+mn-lt"/>
                        </a:rPr>
                        <a:t>July </a:t>
                      </a:r>
                      <a:r>
                        <a:rPr lang="en-US" altLang="en-US" sz="1400" dirty="0" smtClean="0">
                          <a:latin typeface="+mn-lt"/>
                        </a:rPr>
                        <a:t>10-14</a:t>
                      </a:r>
                      <a:endParaRPr lang="en-US" altLang="en-US" sz="1400" dirty="0">
                        <a:latin typeface="+mn-lt"/>
                      </a:endParaRPr>
                    </a:p>
                  </a:txBody>
                  <a:tcPr marL="182880" marR="274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50" b="1"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13971">
                <a:tc>
                  <a:txBody>
                    <a:bodyPr/>
                    <a:lstStyle/>
                    <a:p>
                      <a:pPr marL="0" marR="0">
                        <a:spcBef>
                          <a:spcPts val="0"/>
                        </a:spcBef>
                        <a:spcAft>
                          <a:spcPts val="0"/>
                        </a:spcAft>
                      </a:pPr>
                      <a:endParaRPr lang="en-US" sz="1050" b="1"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altLang="en-US" sz="1400" b="1" dirty="0"/>
                        <a:t>Week 6     </a:t>
                      </a:r>
                      <a:r>
                        <a:rPr lang="en-US" altLang="en-US" sz="1400" dirty="0"/>
                        <a:t>July </a:t>
                      </a:r>
                      <a:r>
                        <a:rPr lang="en-US" altLang="en-US" sz="1400" dirty="0" smtClean="0"/>
                        <a:t>17-21</a:t>
                      </a:r>
                      <a:endParaRPr lang="en-US" altLang="en-US" sz="1400" dirty="0"/>
                    </a:p>
                  </a:txBody>
                  <a:tcPr marL="182880" marR="274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50" b="1"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213971">
                <a:tc>
                  <a:txBody>
                    <a:bodyPr/>
                    <a:lstStyle/>
                    <a:p>
                      <a:pPr marL="0" marR="0">
                        <a:spcBef>
                          <a:spcPts val="0"/>
                        </a:spcBef>
                        <a:spcAft>
                          <a:spcPts val="0"/>
                        </a:spcAft>
                      </a:pPr>
                      <a:endParaRPr lang="en-US" sz="1050" b="1"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altLang="en-US" sz="1400" b="1" dirty="0"/>
                        <a:t>Week 7     </a:t>
                      </a:r>
                      <a:r>
                        <a:rPr lang="en-US" altLang="en-US" sz="1400" dirty="0"/>
                        <a:t>July </a:t>
                      </a:r>
                      <a:r>
                        <a:rPr lang="en-US" altLang="en-US" sz="1400" dirty="0" smtClean="0"/>
                        <a:t>24-28</a:t>
                      </a:r>
                      <a:endParaRPr lang="en-US" altLang="en-US" sz="1400" dirty="0"/>
                    </a:p>
                  </a:txBody>
                  <a:tcPr marL="182880" marR="274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50" b="1"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213971">
                <a:tc>
                  <a:txBody>
                    <a:bodyPr/>
                    <a:lstStyle/>
                    <a:p>
                      <a:pPr marL="0" marR="0">
                        <a:spcBef>
                          <a:spcPts val="0"/>
                        </a:spcBef>
                        <a:spcAft>
                          <a:spcPts val="0"/>
                        </a:spcAft>
                      </a:pPr>
                      <a:endParaRPr lang="en-US" sz="1050" b="1"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altLang="en-US" sz="1400" b="1" dirty="0"/>
                        <a:t>Week 8     </a:t>
                      </a:r>
                      <a:r>
                        <a:rPr lang="en-US" altLang="en-US" sz="1400" dirty="0"/>
                        <a:t>July </a:t>
                      </a:r>
                      <a:r>
                        <a:rPr lang="en-US" altLang="en-US" sz="1400" dirty="0" smtClean="0"/>
                        <a:t>31-Aug</a:t>
                      </a:r>
                      <a:r>
                        <a:rPr lang="en-US" altLang="en-US" sz="1400" baseline="0" dirty="0" smtClean="0"/>
                        <a:t> 4</a:t>
                      </a:r>
                      <a:endParaRPr lang="en-US" altLang="en-US" sz="1400" dirty="0"/>
                    </a:p>
                  </a:txBody>
                  <a:tcPr marL="182880" marR="274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50" b="1"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213971">
                <a:tc>
                  <a:txBody>
                    <a:bodyPr/>
                    <a:lstStyle/>
                    <a:p>
                      <a:pPr marL="0" marR="0">
                        <a:spcBef>
                          <a:spcPts val="0"/>
                        </a:spcBef>
                        <a:spcAft>
                          <a:spcPts val="0"/>
                        </a:spcAft>
                      </a:pPr>
                      <a:endParaRPr lang="en-US" sz="1050" b="1"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altLang="en-US" sz="1400" b="1" dirty="0"/>
                        <a:t>Week 9     </a:t>
                      </a:r>
                      <a:r>
                        <a:rPr lang="en-US" altLang="en-US" sz="1400" b="0" dirty="0" smtClean="0"/>
                        <a:t>Aug 7 – 11</a:t>
                      </a:r>
                      <a:endParaRPr lang="en-US" altLang="en-US" sz="1400" b="0" dirty="0"/>
                    </a:p>
                  </a:txBody>
                  <a:tcPr marL="182880" marR="274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50" b="1"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213971">
                <a:tc>
                  <a:txBody>
                    <a:bodyPr/>
                    <a:lstStyle/>
                    <a:p>
                      <a:pPr marL="0" marR="0">
                        <a:spcBef>
                          <a:spcPts val="0"/>
                        </a:spcBef>
                        <a:spcAft>
                          <a:spcPts val="0"/>
                        </a:spcAft>
                      </a:pPr>
                      <a:endParaRPr lang="en-US" sz="1050" b="1"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altLang="en-US" sz="1400" dirty="0"/>
                    </a:p>
                  </a:txBody>
                  <a:tcPr marL="182880" marR="274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50" b="1"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213971">
                <a:tc>
                  <a:txBody>
                    <a:bodyPr/>
                    <a:lstStyle/>
                    <a:p>
                      <a:pPr marL="0" marR="0">
                        <a:spcBef>
                          <a:spcPts val="0"/>
                        </a:spcBef>
                        <a:spcAft>
                          <a:spcPts val="0"/>
                        </a:spcAft>
                      </a:pPr>
                      <a:endParaRPr lang="en-US" sz="1050" b="1"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altLang="en-US" sz="1400" dirty="0"/>
                    </a:p>
                  </a:txBody>
                  <a:tcPr marL="182880" marR="2743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50" b="1"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213971">
                <a:tc>
                  <a:txBody>
                    <a:bodyPr/>
                    <a:lstStyle/>
                    <a:p>
                      <a:pPr marL="0" marR="0">
                        <a:spcBef>
                          <a:spcPts val="0"/>
                        </a:spcBef>
                        <a:spcAft>
                          <a:spcPts val="0"/>
                        </a:spcAft>
                      </a:pPr>
                      <a:endParaRPr lang="en-US" sz="1050" b="1"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altLang="en-US" sz="1400" dirty="0"/>
                    </a:p>
                  </a:txBody>
                  <a:tcPr marL="182880" marR="457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50" b="1" dirty="0">
                        <a:solidFill>
                          <a:schemeClr val="tx1"/>
                        </a:solidFill>
                        <a:effectLst/>
                        <a:latin typeface="+mn-lt"/>
                        <a:ea typeface="Times New Roman"/>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
        <p:nvSpPr>
          <p:cNvPr id="36" name="Title 4"/>
          <p:cNvSpPr txBox="1">
            <a:spLocks/>
          </p:cNvSpPr>
          <p:nvPr/>
        </p:nvSpPr>
        <p:spPr>
          <a:xfrm>
            <a:off x="1313715" y="220413"/>
            <a:ext cx="6745403" cy="76200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F37043"/>
                </a:solidFill>
                <a:latin typeface="Rockwell" pitchFamily="18" charset="0"/>
              </a:rPr>
              <a:t>2017 Summer Camp Fee Schedule</a:t>
            </a: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686" y="126653"/>
            <a:ext cx="993029" cy="853178"/>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3422" y="409619"/>
            <a:ext cx="643181" cy="728299"/>
          </a:xfrm>
          <a:prstGeom prst="rect">
            <a:avLst/>
          </a:prstGeom>
        </p:spPr>
      </p:pic>
      <p:sp>
        <p:nvSpPr>
          <p:cNvPr id="22" name="TextBox 21"/>
          <p:cNvSpPr txBox="1"/>
          <p:nvPr/>
        </p:nvSpPr>
        <p:spPr>
          <a:xfrm>
            <a:off x="2664773" y="2357855"/>
            <a:ext cx="635153" cy="323165"/>
          </a:xfrm>
          <a:prstGeom prst="rect">
            <a:avLst/>
          </a:prstGeom>
          <a:noFill/>
        </p:spPr>
        <p:txBody>
          <a:bodyPr wrap="square" rtlCol="0">
            <a:spAutoFit/>
          </a:bodyPr>
          <a:lstStyle/>
          <a:p>
            <a:pPr>
              <a:lnSpc>
                <a:spcPts val="900"/>
              </a:lnSpc>
            </a:pPr>
            <a:r>
              <a:rPr lang="en-US" sz="850" dirty="0">
                <a:solidFill>
                  <a:srgbClr val="F37043"/>
                </a:solidFill>
              </a:rPr>
              <a:t>No Camp on July 4</a:t>
            </a:r>
          </a:p>
        </p:txBody>
      </p:sp>
      <p:pic>
        <p:nvPicPr>
          <p:cNvPr id="23" name="Picture 22"/>
          <p:cNvPicPr/>
          <p:nvPr/>
        </p:nvPicPr>
        <p:blipFill>
          <a:blip r:embed="rId4" cstate="print">
            <a:extLst>
              <a:ext uri="{28A0092B-C50C-407E-A947-70E740481C1C}">
                <a14:useLocalDpi xmlns:a14="http://schemas.microsoft.com/office/drawing/2010/main" val="0"/>
              </a:ext>
            </a:extLst>
          </a:blip>
          <a:stretch>
            <a:fillRect/>
          </a:stretch>
        </p:blipFill>
        <p:spPr>
          <a:xfrm>
            <a:off x="9739630" y="2236097"/>
            <a:ext cx="1003300" cy="1282700"/>
          </a:xfrm>
          <a:prstGeom prst="rect">
            <a:avLst/>
          </a:prstGeom>
        </p:spPr>
      </p:pic>
      <p:pic>
        <p:nvPicPr>
          <p:cNvPr id="24" name="Picture 23"/>
          <p:cNvPicPr/>
          <p:nvPr/>
        </p:nvPicPr>
        <p:blipFill>
          <a:blip r:embed="rId4" cstate="print">
            <a:extLst>
              <a:ext uri="{28A0092B-C50C-407E-A947-70E740481C1C}">
                <a14:useLocalDpi xmlns:a14="http://schemas.microsoft.com/office/drawing/2010/main" val="0"/>
              </a:ext>
            </a:extLst>
          </a:blip>
          <a:stretch>
            <a:fillRect/>
          </a:stretch>
        </p:blipFill>
        <p:spPr>
          <a:xfrm>
            <a:off x="7934402" y="126653"/>
            <a:ext cx="1003300" cy="1282700"/>
          </a:xfrm>
          <a:prstGeom prst="rect">
            <a:avLst/>
          </a:prstGeom>
        </p:spPr>
      </p:pic>
    </p:spTree>
    <p:extLst>
      <p:ext uri="{BB962C8B-B14F-4D97-AF65-F5344CB8AC3E}">
        <p14:creationId xmlns:p14="http://schemas.microsoft.com/office/powerpoint/2010/main" val="2512239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260" b="5163"/>
          <a:stretch/>
        </p:blipFill>
        <p:spPr>
          <a:xfrm>
            <a:off x="0" y="0"/>
            <a:ext cx="9144000" cy="6541314"/>
          </a:xfrm>
          <a:prstGeom prst="rect">
            <a:avLst/>
          </a:prstGeom>
        </p:spPr>
      </p:pic>
      <p:sp>
        <p:nvSpPr>
          <p:cNvPr id="5" name="Footer Placeholder 4"/>
          <p:cNvSpPr txBox="1">
            <a:spLocks/>
          </p:cNvSpPr>
          <p:nvPr/>
        </p:nvSpPr>
        <p:spPr>
          <a:xfrm>
            <a:off x="3352800" y="6553200"/>
            <a:ext cx="5562600" cy="365125"/>
          </a:xfrm>
          <a:prstGeom prst="rect">
            <a:avLst/>
          </a:prstGeom>
        </p:spPr>
        <p:txBody>
          <a:bodyPr/>
          <a:lstStyle>
            <a:defPPr>
              <a:defRPr lang="en-US"/>
            </a:defPPr>
            <a:lvl1pPr marL="0" algn="r" defTabSz="914400" rtl="0" eaLnBrk="1" latinLnBrk="0" hangingPunct="1">
              <a:defRPr sz="9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smtClean="0">
                <a:solidFill>
                  <a:srgbClr val="4D4D4D"/>
                </a:solidFill>
              </a:rPr>
              <a:t>Merryhill</a:t>
            </a:r>
            <a:r>
              <a:rPr lang="en-US" b="1" dirty="0" smtClean="0">
                <a:solidFill>
                  <a:srgbClr val="4D4D4D"/>
                </a:solidFill>
              </a:rPr>
              <a:t> Elementary </a:t>
            </a:r>
            <a:r>
              <a:rPr lang="en-US" b="1" dirty="0" err="1" smtClean="0">
                <a:solidFill>
                  <a:srgbClr val="4D4D4D"/>
                </a:solidFill>
              </a:rPr>
              <a:t>Summerlin</a:t>
            </a:r>
            <a:r>
              <a:rPr lang="en-US" b="1" dirty="0" smtClean="0">
                <a:solidFill>
                  <a:srgbClr val="4D4D4D"/>
                </a:solidFill>
              </a:rPr>
              <a:t> Summer </a:t>
            </a:r>
            <a:r>
              <a:rPr lang="en-US" b="1" dirty="0">
                <a:solidFill>
                  <a:srgbClr val="4D4D4D"/>
                </a:solidFill>
              </a:rPr>
              <a:t>Camp 2017 </a:t>
            </a:r>
          </a:p>
        </p:txBody>
      </p:sp>
    </p:spTree>
    <p:extLst>
      <p:ext uri="{BB962C8B-B14F-4D97-AF65-F5344CB8AC3E}">
        <p14:creationId xmlns:p14="http://schemas.microsoft.com/office/powerpoint/2010/main" val="758264597"/>
      </p:ext>
    </p:extLst>
  </p:cSld>
  <p:clrMapOvr>
    <a:masterClrMapping/>
  </p:clrMapOvr>
</p:sld>
</file>

<file path=ppt/theme/theme1.xml><?xml version="1.0" encoding="utf-8"?>
<a:theme xmlns:a="http://schemas.openxmlformats.org/drawingml/2006/main" name="Office Theme">
  <a:themeElements>
    <a:clrScheme name="Custom 4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3837</TotalTime>
  <Words>796</Words>
  <Application>Microsoft Office PowerPoint</Application>
  <PresentationFormat>On-screen Show (4:3)</PresentationFormat>
  <Paragraphs>171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Nobel Learning Communities,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Collinson</dc:creator>
  <cp:lastModifiedBy>Rita Hart</cp:lastModifiedBy>
  <cp:revision>352</cp:revision>
  <cp:lastPrinted>2017-01-17T22:00:10Z</cp:lastPrinted>
  <dcterms:created xsi:type="dcterms:W3CDTF">2016-01-04T14:20:07Z</dcterms:created>
  <dcterms:modified xsi:type="dcterms:W3CDTF">2017-01-23T17:36:04Z</dcterms:modified>
</cp:coreProperties>
</file>