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2"/>
  </p:notesMasterIdLst>
  <p:sldIdLst>
    <p:sldId id="292" r:id="rId6"/>
    <p:sldId id="275" r:id="rId7"/>
    <p:sldId id="300" r:id="rId8"/>
    <p:sldId id="293" r:id="rId9"/>
    <p:sldId id="295" r:id="rId10"/>
    <p:sldId id="299" r:id="rId11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EB2"/>
    <a:srgbClr val="239ED9"/>
    <a:srgbClr val="074062"/>
    <a:srgbClr val="43ADE2"/>
    <a:srgbClr val="F08321"/>
    <a:srgbClr val="D51F26"/>
    <a:srgbClr val="F05822"/>
    <a:srgbClr val="EF8222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92" autoAdjust="0"/>
    <p:restoredTop sz="95428" autoAdjust="0"/>
  </p:normalViewPr>
  <p:slideViewPr>
    <p:cSldViewPr>
      <p:cViewPr varScale="1">
        <p:scale>
          <a:sx n="79" d="100"/>
          <a:sy n="79" d="100"/>
        </p:scale>
        <p:origin x="1155" y="2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38475" cy="46212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1"/>
            <a:ext cx="3038475" cy="46212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E637ECEE-8225-4270-83A5-511AE4D54A82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770"/>
            <a:ext cx="5607050" cy="4155919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772379"/>
            <a:ext cx="3038475" cy="46212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772379"/>
            <a:ext cx="3038475" cy="46212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A1C311A0-F141-4CA8-88A9-86519D0146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349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311A0-F141-4CA8-88A9-86519D01462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04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59E049-0C1A-4455-9486-2D55C3C2D6B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36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32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A834-BD22-4267-A579-7AB27AE8E071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0AA36-5CBE-4181-9E5D-3A5D85E67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168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2056-6D48-450C-836B-2A824496B98C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0AA36-5CBE-4181-9E5D-3A5D85E67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9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hyperlink" Target="https://www.ebay.com/itm/Kitchen-Stencil-Fresh-BAKED-Goods-12-x-12-For-Painting-Sign-Canvas-Fabric-Wood-/321784707012" TargetMode="External"/><Relationship Id="rId18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hyperlink" Target="http://openclipart.org/detail/179411/rainbow-rocket!---shuttle-by-j4p4n-179411" TargetMode="External"/><Relationship Id="rId12" Type="http://schemas.openxmlformats.org/officeDocument/2006/relationships/image" Target="../media/image22.jpeg"/><Relationship Id="rId17" Type="http://schemas.openxmlformats.org/officeDocument/2006/relationships/hyperlink" Target="https://publicdomainpictures.net/view-image.php?image=21" TargetMode="External"/><Relationship Id="rId2" Type="http://schemas.openxmlformats.org/officeDocument/2006/relationships/image" Target="../media/image16.png"/><Relationship Id="rId16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hyperlink" Target="http://www.freeimageslive.co.uk/free_stock_image/chefjpg%26quot;" TargetMode="External"/><Relationship Id="rId5" Type="http://schemas.openxmlformats.org/officeDocument/2006/relationships/hyperlink" Target="http://pngimg.com/download/37177" TargetMode="External"/><Relationship Id="rId15" Type="http://schemas.openxmlformats.org/officeDocument/2006/relationships/hyperlink" Target="https://commons.wikimedia.org/wiki/File:Creative-Tail-chemical.svg" TargetMode="External"/><Relationship Id="rId10" Type="http://schemas.openxmlformats.org/officeDocument/2006/relationships/image" Target="../media/image21.jpg"/><Relationship Id="rId19" Type="http://schemas.openxmlformats.org/officeDocument/2006/relationships/hyperlink" Target="https://pixabay.com/en/tree-oak-circle-nature-plant-310207/" TargetMode="External"/><Relationship Id="rId4" Type="http://schemas.openxmlformats.org/officeDocument/2006/relationships/image" Target="../media/image18.png"/><Relationship Id="rId9" Type="http://schemas.openxmlformats.org/officeDocument/2006/relationships/hyperlink" Target="https://www.deviantart.com/asuma17/art/Jurassic-Park-Logos-Allosaurus-fragilis-535765572" TargetMode="External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DFB8E0D-1E01-4D36-BAF3-FF4F73CC23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9143997" cy="68579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6E69BE-239D-4CB9-9702-37BC4B4836AE}"/>
              </a:ext>
            </a:extLst>
          </p:cNvPr>
          <p:cNvSpPr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rgbClr val="017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ADB7EB-D557-400B-B8F1-31E32DB18FB1}"/>
              </a:ext>
            </a:extLst>
          </p:cNvPr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rgbClr val="F083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2150 Snow Trail• Las Vegas, NV 89134 • 702-242-3230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4AA714-D90D-45B0-AE89-B951127D0D5D}"/>
              </a:ext>
            </a:extLst>
          </p:cNvPr>
          <p:cNvSpPr txBox="1"/>
          <p:nvPr/>
        </p:nvSpPr>
        <p:spPr>
          <a:xfrm>
            <a:off x="4781968" y="152400"/>
            <a:ext cx="4285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17EB2"/>
                </a:solidFill>
              </a:rPr>
              <a:t>Merryhill</a:t>
            </a:r>
            <a:r>
              <a:rPr lang="en-US" sz="2000" b="1" dirty="0">
                <a:solidFill>
                  <a:srgbClr val="017EB2"/>
                </a:solidFill>
              </a:rPr>
              <a:t> Preschool North Summerlin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B5733E-AB06-4574-9C4B-44AE332F85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6681"/>
            <a:ext cx="4553367" cy="33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26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1E091B3-A767-4E2A-A5AB-672CC41D9331}"/>
              </a:ext>
            </a:extLst>
          </p:cNvPr>
          <p:cNvSpPr/>
          <p:nvPr/>
        </p:nvSpPr>
        <p:spPr>
          <a:xfrm>
            <a:off x="7620" y="-15240"/>
            <a:ext cx="9128760" cy="6880860"/>
          </a:xfrm>
          <a:custGeom>
            <a:avLst/>
            <a:gdLst>
              <a:gd name="connsiteX0" fmla="*/ 0 w 9128760"/>
              <a:gd name="connsiteY0" fmla="*/ 6880860 h 6880860"/>
              <a:gd name="connsiteX1" fmla="*/ 6865620 w 9128760"/>
              <a:gd name="connsiteY1" fmla="*/ 0 h 6880860"/>
              <a:gd name="connsiteX2" fmla="*/ 9128760 w 9128760"/>
              <a:gd name="connsiteY2" fmla="*/ 0 h 6880860"/>
              <a:gd name="connsiteX3" fmla="*/ 9128760 w 9128760"/>
              <a:gd name="connsiteY3" fmla="*/ 1874520 h 6880860"/>
              <a:gd name="connsiteX4" fmla="*/ 0 w 9128760"/>
              <a:gd name="connsiteY4" fmla="*/ 6880860 h 688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760" h="6880860">
                <a:moveTo>
                  <a:pt x="0" y="6880860"/>
                </a:moveTo>
                <a:lnTo>
                  <a:pt x="6865620" y="0"/>
                </a:lnTo>
                <a:lnTo>
                  <a:pt x="9128760" y="0"/>
                </a:lnTo>
                <a:lnTo>
                  <a:pt x="9128760" y="1874520"/>
                </a:lnTo>
                <a:lnTo>
                  <a:pt x="0" y="6880860"/>
                </a:lnTo>
                <a:close/>
              </a:path>
            </a:pathLst>
          </a:custGeom>
          <a:solidFill>
            <a:srgbClr val="F7EC3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58E7852-EC94-4617-B843-8D95821F1D0C}"/>
              </a:ext>
            </a:extLst>
          </p:cNvPr>
          <p:cNvCxnSpPr>
            <a:cxnSpLocks/>
          </p:cNvCxnSpPr>
          <p:nvPr/>
        </p:nvCxnSpPr>
        <p:spPr>
          <a:xfrm>
            <a:off x="4648200" y="1238630"/>
            <a:ext cx="0" cy="5085970"/>
          </a:xfrm>
          <a:prstGeom prst="line">
            <a:avLst/>
          </a:prstGeom>
          <a:ln w="12700">
            <a:solidFill>
              <a:srgbClr val="F0832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utoShape 2" descr="https://outlook.office365.com/owa/service.svc/s/GetFileAttachment?id=AAMkADg3MGI5M2NlLTZmYTgtNGU1Mi04MzE2LTZiM2EzMDlmNTE3OQBGAAAAAACRlHlrwjDFR7hRftxzdb8tBwARZvnqMUKDSab7oo1skeFoAAAAz7WhAABKey2zYSlxRKimr8y8GR0pAADz5uAcAAABEgAQAK3My1yFJhdLpwMF9pK%2BKOs%3D&amp;isImagePreview=True&amp;X-OWA-CANARY=eOI5Fyw_VEuT3NeTio06LslMBeBb5NEIpvdLbgqd5soP18SDGIEoBYcSt8OGF2b7qQwy-45azYM.">
            <a:extLst>
              <a:ext uri="{FF2B5EF4-FFF2-40B4-BE49-F238E27FC236}">
                <a16:creationId xmlns:a16="http://schemas.microsoft.com/office/drawing/2014/main" id="{831504B2-92E0-4C60-9F7D-2D9B7EE030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2924175"/>
            <a:ext cx="9366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/>
          <a:p>
            <a:endParaRPr lang="en-US" alt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843FA8-E4FB-406C-8933-813973D4BA97}"/>
              </a:ext>
            </a:extLst>
          </p:cNvPr>
          <p:cNvSpPr txBox="1">
            <a:spLocks/>
          </p:cNvSpPr>
          <p:nvPr/>
        </p:nvSpPr>
        <p:spPr>
          <a:xfrm>
            <a:off x="152400" y="6477000"/>
            <a:ext cx="884650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err="1">
                <a:solidFill>
                  <a:srgbClr val="F08321"/>
                </a:solidFill>
                <a:latin typeface="+mj-lt"/>
              </a:rPr>
              <a:t>Merryhill</a:t>
            </a:r>
            <a:r>
              <a:rPr lang="en-US" sz="1000" b="1" dirty="0">
                <a:solidFill>
                  <a:srgbClr val="F08321"/>
                </a:solidFill>
                <a:latin typeface="+mj-lt"/>
              </a:rPr>
              <a:t> Preschool North Summerlin– Preschool Summer Camp 2020</a:t>
            </a:r>
          </a:p>
        </p:txBody>
      </p:sp>
      <p:sp>
        <p:nvSpPr>
          <p:cNvPr id="31" name="Text Box 5">
            <a:extLst>
              <a:ext uri="{FF2B5EF4-FFF2-40B4-BE49-F238E27FC236}">
                <a16:creationId xmlns:a16="http://schemas.microsoft.com/office/drawing/2014/main" id="{E317BEB9-452F-4941-B29E-116452A84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9" y="1060469"/>
            <a:ext cx="3944310" cy="510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597" tIns="34597" rIns="34597" bIns="34597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6364">
              <a:lnSpc>
                <a:spcPts val="1900"/>
              </a:lnSpc>
              <a:spcAft>
                <a:spcPts val="900"/>
              </a:spcAft>
            </a:pPr>
            <a:r>
              <a:rPr lang="en-US" sz="1250" dirty="0">
                <a:cs typeface="Arial" panose="020B0604020202020204" pitchFamily="34" charset="0"/>
              </a:rPr>
              <a:t>As a continuation of our Links to Learning</a:t>
            </a:r>
            <a:r>
              <a:rPr lang="en-US" sz="1250" baseline="30000" dirty="0">
                <a:cs typeface="Arial" panose="020B0604020202020204" pitchFamily="34" charset="0"/>
              </a:rPr>
              <a:t>®</a:t>
            </a:r>
            <a:r>
              <a:rPr lang="en-US" sz="1250" dirty="0">
                <a:cs typeface="Arial" panose="020B0604020202020204" pitchFamily="34" charset="0"/>
              </a:rPr>
              <a:t> curriculum, camp offers a fun-filled summer program for children ages 1 to 5. Each week, preschoolers jump into action, participating in fun and exciting activities and special events.</a:t>
            </a:r>
          </a:p>
          <a:p>
            <a:pPr defTabSz="906364">
              <a:lnSpc>
                <a:spcPts val="1900"/>
              </a:lnSpc>
              <a:spcAft>
                <a:spcPts val="900"/>
              </a:spcAft>
            </a:pPr>
            <a:r>
              <a:rPr lang="en-US" sz="1250" dirty="0">
                <a:cs typeface="Arial" panose="020B0604020202020204" pitchFamily="34" charset="0"/>
              </a:rPr>
              <a:t>Our preschoolers have the opportunity to expand their horizons during the summer, embarking on new adventures, and having fun! </a:t>
            </a:r>
          </a:p>
          <a:p>
            <a:pPr defTabSz="906364">
              <a:lnSpc>
                <a:spcPts val="1900"/>
              </a:lnSpc>
              <a:spcAft>
                <a:spcPts val="900"/>
              </a:spcAft>
            </a:pPr>
            <a:r>
              <a:rPr lang="en-US" sz="1250" dirty="0">
                <a:cs typeface="Arial" panose="020B0604020202020204" pitchFamily="34" charset="0"/>
              </a:rPr>
              <a:t>Although we want the children to have the best summer possible, we can’t forget about all they’ve learned during the school year.</a:t>
            </a:r>
          </a:p>
          <a:p>
            <a:pPr defTabSz="906364">
              <a:lnSpc>
                <a:spcPts val="1900"/>
              </a:lnSpc>
              <a:spcAft>
                <a:spcPts val="900"/>
              </a:spcAft>
            </a:pPr>
            <a:r>
              <a:rPr lang="en-US" sz="1250" dirty="0">
                <a:cs typeface="Arial" panose="020B0604020202020204" pitchFamily="34" charset="0"/>
              </a:rPr>
              <a:t>Our Links to Learning summer curriculum is designed to review and strengthen skills taught during the school year. Various academic activities will be integrated throughout your child’s daily summer experience. </a:t>
            </a:r>
          </a:p>
          <a:p>
            <a:pPr defTabSz="906364">
              <a:lnSpc>
                <a:spcPts val="1900"/>
              </a:lnSpc>
              <a:spcAft>
                <a:spcPts val="900"/>
              </a:spcAft>
            </a:pPr>
            <a:r>
              <a:rPr lang="en-US" sz="1250" dirty="0">
                <a:cs typeface="Arial" panose="020B0604020202020204" pitchFamily="34" charset="0"/>
              </a:rPr>
              <a:t>Our camp program will inspire your child’s mind to engage, explore, create and stay active this summer! </a:t>
            </a:r>
          </a:p>
          <a:p>
            <a:pPr>
              <a:lnSpc>
                <a:spcPts val="1900"/>
              </a:lnSpc>
              <a:spcAft>
                <a:spcPts val="900"/>
              </a:spcAft>
            </a:pPr>
            <a:endParaRPr lang="en-US" sz="1250" dirty="0"/>
          </a:p>
        </p:txBody>
      </p:sp>
      <p:sp>
        <p:nvSpPr>
          <p:cNvPr id="32" name="AutoShape 2" descr="https://outlook.office365.com/owa/service.svc/s/GetFileAttachment?id=AAMkADg3MGI5M2NlLTZmYTgtNGU1Mi04MzE2LTZiM2EzMDlmNTE3OQBGAAAAAACRlHlrwjDFR7hRftxzdb8tBwARZvnqMUKDSab7oo1skeFoAAAAz7WhAABKey2zYSlxRKimr8y8GR0pAADz5uAcAAABEgAQAK3My1yFJhdLpwMF9pK%2BKOs%3D&amp;isImagePreview=True&amp;X-OWA-CANARY=eOI5Fyw_VEuT3NeTio06LslMBeBb5NEIpvdLbgqd5soP18SDGIEoBYcSt8OGF2b7qQwy-45azYM.">
            <a:extLst>
              <a:ext uri="{FF2B5EF4-FFF2-40B4-BE49-F238E27FC236}">
                <a16:creationId xmlns:a16="http://schemas.microsoft.com/office/drawing/2014/main" id="{285FCDB7-3524-4921-9302-CC87F98F45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2804061"/>
            <a:ext cx="9366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/>
          <a:p>
            <a:endParaRPr lang="en-US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26C949-2E38-43DF-B088-676AA7853A47}"/>
              </a:ext>
            </a:extLst>
          </p:cNvPr>
          <p:cNvSpPr txBox="1"/>
          <p:nvPr/>
        </p:nvSpPr>
        <p:spPr>
          <a:xfrm>
            <a:off x="396240" y="228637"/>
            <a:ext cx="6156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rgbClr val="074062"/>
                </a:solidFill>
              </a:rPr>
              <a:t>Welcome!</a:t>
            </a:r>
          </a:p>
        </p:txBody>
      </p:sp>
      <p:pic>
        <p:nvPicPr>
          <p:cNvPr id="4" name="Picture 3" descr="A picture containing graphics, drawing&#10;&#10;Description automatically generated">
            <a:extLst>
              <a:ext uri="{FF2B5EF4-FFF2-40B4-BE49-F238E27FC236}">
                <a16:creationId xmlns:a16="http://schemas.microsoft.com/office/drawing/2014/main" id="{4AB87973-0EE2-42B6-8DF7-B7650EE358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826" y="3657600"/>
            <a:ext cx="1750774" cy="3046589"/>
          </a:xfrm>
          <a:prstGeom prst="rect">
            <a:avLst/>
          </a:prstGeom>
        </p:spPr>
      </p:pic>
      <p:sp>
        <p:nvSpPr>
          <p:cNvPr id="16" name="Text Box 24">
            <a:extLst>
              <a:ext uri="{FF2B5EF4-FFF2-40B4-BE49-F238E27FC236}">
                <a16:creationId xmlns:a16="http://schemas.microsoft.com/office/drawing/2014/main" id="{A982AE72-FAC4-424A-B2CF-1A6354390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823" y="1852045"/>
            <a:ext cx="1929384" cy="142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597" tIns="34597" rIns="34597" bIns="34597"/>
          <a:lstStyle>
            <a:lvl1pPr>
              <a:tabLst>
                <a:tab pos="431800" algn="l"/>
                <a:tab pos="647700" algn="l"/>
                <a:tab pos="863600" algn="l"/>
                <a:tab pos="1081088" algn="l"/>
                <a:tab pos="1296988" algn="l"/>
                <a:tab pos="1512888" algn="l"/>
                <a:tab pos="172878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tabLst>
                <a:tab pos="431800" algn="l"/>
                <a:tab pos="647700" algn="l"/>
                <a:tab pos="863600" algn="l"/>
                <a:tab pos="1081088" algn="l"/>
                <a:tab pos="1296988" algn="l"/>
                <a:tab pos="1512888" algn="l"/>
                <a:tab pos="172878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tabLst>
                <a:tab pos="431800" algn="l"/>
                <a:tab pos="647700" algn="l"/>
                <a:tab pos="863600" algn="l"/>
                <a:tab pos="1081088" algn="l"/>
                <a:tab pos="1296988" algn="l"/>
                <a:tab pos="1512888" algn="l"/>
                <a:tab pos="172878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tabLst>
                <a:tab pos="431800" algn="l"/>
                <a:tab pos="647700" algn="l"/>
                <a:tab pos="863600" algn="l"/>
                <a:tab pos="1081088" algn="l"/>
                <a:tab pos="1296988" algn="l"/>
                <a:tab pos="1512888" algn="l"/>
                <a:tab pos="17287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tabLst>
                <a:tab pos="431800" algn="l"/>
                <a:tab pos="647700" algn="l"/>
                <a:tab pos="863600" algn="l"/>
                <a:tab pos="1081088" algn="l"/>
                <a:tab pos="1296988" algn="l"/>
                <a:tab pos="1512888" algn="l"/>
                <a:tab pos="17287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tabLst>
                <a:tab pos="431800" algn="l"/>
                <a:tab pos="647700" algn="l"/>
                <a:tab pos="863600" algn="l"/>
                <a:tab pos="1081088" algn="l"/>
                <a:tab pos="1296988" algn="l"/>
                <a:tab pos="1512888" algn="l"/>
                <a:tab pos="17287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tabLst>
                <a:tab pos="431800" algn="l"/>
                <a:tab pos="647700" algn="l"/>
                <a:tab pos="863600" algn="l"/>
                <a:tab pos="1081088" algn="l"/>
                <a:tab pos="1296988" algn="l"/>
                <a:tab pos="1512888" algn="l"/>
                <a:tab pos="17287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tabLst>
                <a:tab pos="431800" algn="l"/>
                <a:tab pos="647700" algn="l"/>
                <a:tab pos="863600" algn="l"/>
                <a:tab pos="1081088" algn="l"/>
                <a:tab pos="1296988" algn="l"/>
                <a:tab pos="1512888" algn="l"/>
                <a:tab pos="17287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tabLst>
                <a:tab pos="431800" algn="l"/>
                <a:tab pos="647700" algn="l"/>
                <a:tab pos="863600" algn="l"/>
                <a:tab pos="1081088" algn="l"/>
                <a:tab pos="1296988" algn="l"/>
                <a:tab pos="1512888" algn="l"/>
                <a:tab pos="17287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400"/>
              </a:spcAft>
              <a:tabLst>
                <a:tab pos="798513" algn="l"/>
              </a:tabLst>
            </a:pPr>
            <a:r>
              <a:rPr lang="en-US" altLang="en-US" sz="1100" b="1" dirty="0">
                <a:latin typeface="+mn-lt"/>
                <a:cs typeface="Arial" panose="020B0604020202020204" pitchFamily="34" charset="0"/>
              </a:rPr>
              <a:t>Week 1	</a:t>
            </a:r>
            <a:r>
              <a:rPr lang="en-US" altLang="en-US" sz="1100" dirty="0">
                <a:latin typeface="+mn-lt"/>
                <a:cs typeface="Arial" panose="020B0604020202020204" pitchFamily="34" charset="0"/>
              </a:rPr>
              <a:t>June 1 – 5</a:t>
            </a:r>
          </a:p>
          <a:p>
            <a:pPr>
              <a:spcAft>
                <a:spcPts val="400"/>
              </a:spcAft>
              <a:tabLst>
                <a:tab pos="798513" algn="l"/>
              </a:tabLst>
            </a:pPr>
            <a:r>
              <a:rPr lang="en-US" altLang="en-US" sz="1100" b="1" dirty="0">
                <a:latin typeface="+mn-lt"/>
                <a:cs typeface="Arial" panose="020B0604020202020204" pitchFamily="34" charset="0"/>
              </a:rPr>
              <a:t>Week 2	</a:t>
            </a:r>
            <a:r>
              <a:rPr lang="en-US" altLang="en-US" sz="1100" dirty="0">
                <a:latin typeface="+mn-lt"/>
                <a:cs typeface="Arial" panose="020B0604020202020204" pitchFamily="34" charset="0"/>
              </a:rPr>
              <a:t>June 8 – 12</a:t>
            </a:r>
          </a:p>
          <a:p>
            <a:pPr>
              <a:spcAft>
                <a:spcPts val="400"/>
              </a:spcAft>
              <a:tabLst>
                <a:tab pos="798513" algn="l"/>
              </a:tabLst>
            </a:pPr>
            <a:r>
              <a:rPr lang="en-US" altLang="en-US" sz="1100" b="1" dirty="0">
                <a:latin typeface="+mn-lt"/>
                <a:cs typeface="Arial" panose="020B0604020202020204" pitchFamily="34" charset="0"/>
              </a:rPr>
              <a:t>Week 3	</a:t>
            </a:r>
            <a:r>
              <a:rPr lang="en-US" altLang="en-US" sz="1100" dirty="0">
                <a:latin typeface="+mn-lt"/>
                <a:cs typeface="Arial" panose="020B0604020202020204" pitchFamily="34" charset="0"/>
              </a:rPr>
              <a:t>June 15 – 19</a:t>
            </a:r>
          </a:p>
          <a:p>
            <a:pPr>
              <a:spcAft>
                <a:spcPts val="400"/>
              </a:spcAft>
              <a:tabLst>
                <a:tab pos="798513" algn="l"/>
              </a:tabLst>
            </a:pPr>
            <a:r>
              <a:rPr lang="en-US" altLang="en-US" sz="1100" b="1" dirty="0">
                <a:latin typeface="+mn-lt"/>
                <a:cs typeface="Arial" panose="020B0604020202020204" pitchFamily="34" charset="0"/>
              </a:rPr>
              <a:t>Week 4	</a:t>
            </a:r>
            <a:r>
              <a:rPr lang="en-US" altLang="en-US" sz="1100" dirty="0">
                <a:latin typeface="+mn-lt"/>
                <a:cs typeface="Arial" panose="020B0604020202020204" pitchFamily="34" charset="0"/>
              </a:rPr>
              <a:t>June 22 – 26</a:t>
            </a:r>
            <a:endParaRPr lang="en-US" altLang="en-US" sz="1100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400"/>
              </a:spcAft>
              <a:tabLst>
                <a:tab pos="798513" algn="l"/>
              </a:tabLst>
            </a:pPr>
            <a:r>
              <a:rPr lang="en-US" altLang="en-US" sz="1100" b="1" dirty="0">
                <a:latin typeface="+mn-lt"/>
                <a:cs typeface="Arial" panose="020B0604020202020204" pitchFamily="34" charset="0"/>
              </a:rPr>
              <a:t>Week 5	</a:t>
            </a:r>
            <a:r>
              <a:rPr lang="en-US" altLang="en-US" sz="1100" dirty="0">
                <a:latin typeface="+mn-lt"/>
                <a:cs typeface="Arial" panose="020B0604020202020204" pitchFamily="34" charset="0"/>
              </a:rPr>
              <a:t>June 29 – July 3</a:t>
            </a:r>
          </a:p>
          <a:p>
            <a:pPr>
              <a:spcAft>
                <a:spcPts val="400"/>
              </a:spcAft>
              <a:tabLst>
                <a:tab pos="798513" algn="l"/>
              </a:tabLst>
            </a:pPr>
            <a:r>
              <a:rPr lang="en-US" altLang="en-US" sz="1100" b="1" dirty="0">
                <a:latin typeface="+mn-lt"/>
                <a:cs typeface="Arial" panose="020B0604020202020204" pitchFamily="34" charset="0"/>
              </a:rPr>
              <a:t>Week 6	</a:t>
            </a:r>
            <a:r>
              <a:rPr lang="en-US" altLang="en-US" sz="1100" dirty="0">
                <a:latin typeface="+mn-lt"/>
                <a:cs typeface="Arial" panose="020B0604020202020204" pitchFamily="34" charset="0"/>
              </a:rPr>
              <a:t>July 6 – 10</a:t>
            </a:r>
          </a:p>
          <a:p>
            <a:pPr>
              <a:spcAft>
                <a:spcPts val="400"/>
              </a:spcAft>
              <a:tabLst>
                <a:tab pos="798513" algn="l"/>
              </a:tabLst>
            </a:pPr>
            <a:endParaRPr lang="en-US" altLang="en-US" sz="1100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  <a:p>
            <a:endParaRPr lang="en-US" altLang="en-US" sz="11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05CAA5C5-D091-44A7-88EE-3389725D7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852045"/>
            <a:ext cx="1925638" cy="142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597" tIns="34597" rIns="34597" bIns="34597"/>
          <a:lstStyle>
            <a:lvl1pPr>
              <a:tabLst>
                <a:tab pos="431800" algn="l"/>
                <a:tab pos="6477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tabLst>
                <a:tab pos="431800" algn="l"/>
                <a:tab pos="6477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tabLst>
                <a:tab pos="431800" algn="l"/>
                <a:tab pos="6477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tabLst>
                <a:tab pos="431800" algn="l"/>
                <a:tab pos="647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tabLst>
                <a:tab pos="431800" algn="l"/>
                <a:tab pos="647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tabLst>
                <a:tab pos="431800" algn="l"/>
                <a:tab pos="647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tabLst>
                <a:tab pos="431800" algn="l"/>
                <a:tab pos="647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tabLst>
                <a:tab pos="431800" algn="l"/>
                <a:tab pos="647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tabLst>
                <a:tab pos="431800" algn="l"/>
                <a:tab pos="647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400"/>
              </a:spcAft>
              <a:tabLst>
                <a:tab pos="798513" algn="l"/>
              </a:tabLst>
            </a:pPr>
            <a:r>
              <a:rPr lang="en-US" altLang="en-US" sz="1100" b="1" dirty="0">
                <a:latin typeface="+mn-lt"/>
                <a:cs typeface="Arial" panose="020B0604020202020204" pitchFamily="34" charset="0"/>
              </a:rPr>
              <a:t>Week 7	</a:t>
            </a:r>
            <a:r>
              <a:rPr lang="en-US" altLang="en-US" sz="1100" dirty="0">
                <a:latin typeface="+mn-lt"/>
                <a:cs typeface="Arial" panose="020B0604020202020204" pitchFamily="34" charset="0"/>
              </a:rPr>
              <a:t>July 13 – 17</a:t>
            </a:r>
          </a:p>
          <a:p>
            <a:pPr>
              <a:spcAft>
                <a:spcPts val="400"/>
              </a:spcAft>
              <a:tabLst>
                <a:tab pos="798513" algn="l"/>
              </a:tabLst>
            </a:pPr>
            <a:r>
              <a:rPr lang="en-US" altLang="en-US" sz="1100" b="1" dirty="0">
                <a:latin typeface="+mn-lt"/>
                <a:cs typeface="Arial" panose="020B0604020202020204" pitchFamily="34" charset="0"/>
              </a:rPr>
              <a:t>Week 8	</a:t>
            </a:r>
            <a:r>
              <a:rPr lang="en-US" altLang="en-US" sz="1100" dirty="0">
                <a:latin typeface="+mn-lt"/>
                <a:cs typeface="Arial" panose="020B0604020202020204" pitchFamily="34" charset="0"/>
              </a:rPr>
              <a:t>July 20 – 24</a:t>
            </a:r>
          </a:p>
          <a:p>
            <a:pPr>
              <a:spcAft>
                <a:spcPts val="400"/>
              </a:spcAft>
              <a:tabLst>
                <a:tab pos="798513" algn="l"/>
              </a:tabLst>
            </a:pPr>
            <a:r>
              <a:rPr lang="en-US" altLang="en-US" sz="1100" b="1" dirty="0">
                <a:latin typeface="+mn-lt"/>
                <a:cs typeface="Arial" panose="020B0604020202020204" pitchFamily="34" charset="0"/>
              </a:rPr>
              <a:t>Week 9	</a:t>
            </a:r>
            <a:r>
              <a:rPr lang="en-US" altLang="en-US" sz="1100" dirty="0">
                <a:latin typeface="+mn-lt"/>
                <a:cs typeface="Arial" panose="020B0604020202020204" pitchFamily="34" charset="0"/>
              </a:rPr>
              <a:t>July 27 – 31 </a:t>
            </a:r>
          </a:p>
          <a:p>
            <a:pPr>
              <a:spcAft>
                <a:spcPts val="400"/>
              </a:spcAft>
              <a:tabLst>
                <a:tab pos="798513" algn="l"/>
              </a:tabLst>
            </a:pPr>
            <a:endParaRPr lang="en-US" altLang="en-US" sz="1100" dirty="0"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400"/>
              </a:spcAft>
              <a:tabLst>
                <a:tab pos="798513" algn="l"/>
              </a:tabLst>
            </a:pPr>
            <a:endParaRPr lang="en-US" altLang="en-US" sz="1100" dirty="0">
              <a:latin typeface="+mn-lt"/>
              <a:cs typeface="Arial" panose="020B0604020202020204" pitchFamily="34" charset="0"/>
            </a:endParaRPr>
          </a:p>
          <a:p>
            <a:pPr>
              <a:spcAft>
                <a:spcPct val="50000"/>
              </a:spcAft>
            </a:pPr>
            <a:endParaRPr lang="en-US" altLang="en-US" sz="11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Text Box 23">
            <a:extLst>
              <a:ext uri="{FF2B5EF4-FFF2-40B4-BE49-F238E27FC236}">
                <a16:creationId xmlns:a16="http://schemas.microsoft.com/office/drawing/2014/main" id="{3F4CBCC1-0155-439B-9E7A-F2BECD56F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643" y="1435913"/>
            <a:ext cx="373095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>
              <a:tabLst>
                <a:tab pos="108108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tabLst>
                <a:tab pos="108108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tabLst>
                <a:tab pos="108108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2000" b="1" dirty="0">
                <a:solidFill>
                  <a:srgbClr val="017EB2"/>
                </a:solidFill>
                <a:cs typeface="Arial" panose="020B0604020202020204" pitchFamily="34" charset="0"/>
              </a:rPr>
              <a:t>Summer Preschool Schedule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945D92-CE88-438E-8090-69583A0C54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2786" y="224378"/>
            <a:ext cx="1980224" cy="107102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B6A31C-D786-484A-8AA1-AADF320D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5302" y="6416675"/>
            <a:ext cx="2133600" cy="365125"/>
          </a:xfrm>
        </p:spPr>
        <p:txBody>
          <a:bodyPr/>
          <a:lstStyle/>
          <a:p>
            <a:fld id="{B190AA36-5CBE-4181-9E5D-3A5D85E6789A}" type="slidenum">
              <a:rPr lang="en-US" sz="1000" b="1" smtClean="0">
                <a:solidFill>
                  <a:srgbClr val="017EB2"/>
                </a:solidFill>
              </a:rPr>
              <a:t>2</a:t>
            </a:fld>
            <a:endParaRPr lang="en-US" sz="1000" b="1" dirty="0">
              <a:solidFill>
                <a:srgbClr val="017EB2"/>
              </a:solidFill>
            </a:endParaRP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FEF6ADDB-8F35-4973-A50E-40DDEC876C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685" y="3977767"/>
            <a:ext cx="1764617" cy="211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76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5E0CAC8-8F20-4291-BA1A-F94135BBF2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" y="0"/>
            <a:ext cx="9142984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30BFF99-9D77-4358-BA01-661D77E53F90}"/>
              </a:ext>
            </a:extLst>
          </p:cNvPr>
          <p:cNvGrpSpPr/>
          <p:nvPr/>
        </p:nvGrpSpPr>
        <p:grpSpPr>
          <a:xfrm>
            <a:off x="1449614" y="781795"/>
            <a:ext cx="6290909" cy="5855001"/>
            <a:chOff x="1415945" y="754581"/>
            <a:chExt cx="6290909" cy="585500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AEEBFB6-2CA2-497B-ADE3-DEE5CFB06D49}"/>
                </a:ext>
              </a:extLst>
            </p:cNvPr>
            <p:cNvSpPr/>
            <p:nvPr/>
          </p:nvSpPr>
          <p:spPr>
            <a:xfrm>
              <a:off x="1415945" y="754581"/>
              <a:ext cx="2034062" cy="1902944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A1E2A41-6E0B-44A8-AEEE-4C26F7578B31}"/>
                </a:ext>
              </a:extLst>
            </p:cNvPr>
            <p:cNvSpPr/>
            <p:nvPr/>
          </p:nvSpPr>
          <p:spPr>
            <a:xfrm>
              <a:off x="3542401" y="755653"/>
              <a:ext cx="2034062" cy="1902944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39DC63C-7C3D-4E42-8059-BB1098EF2428}"/>
                </a:ext>
              </a:extLst>
            </p:cNvPr>
            <p:cNvSpPr/>
            <p:nvPr/>
          </p:nvSpPr>
          <p:spPr>
            <a:xfrm>
              <a:off x="1435680" y="4703023"/>
              <a:ext cx="2034062" cy="1902944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090A1B2-78F9-4203-81D8-343AF5A4F7B1}"/>
                </a:ext>
              </a:extLst>
            </p:cNvPr>
            <p:cNvSpPr/>
            <p:nvPr/>
          </p:nvSpPr>
          <p:spPr>
            <a:xfrm>
              <a:off x="5668858" y="766957"/>
              <a:ext cx="2034062" cy="1902944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BB28C04C-4E04-47B9-BA69-A9AF3B12E560}"/>
                </a:ext>
              </a:extLst>
            </p:cNvPr>
            <p:cNvSpPr/>
            <p:nvPr/>
          </p:nvSpPr>
          <p:spPr>
            <a:xfrm>
              <a:off x="1426065" y="2732014"/>
              <a:ext cx="2034062" cy="1889957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B45E5DA1-25BE-4EF0-A14D-15A91202D12D}"/>
                </a:ext>
              </a:extLst>
            </p:cNvPr>
            <p:cNvSpPr/>
            <p:nvPr/>
          </p:nvSpPr>
          <p:spPr>
            <a:xfrm>
              <a:off x="3547226" y="2732014"/>
              <a:ext cx="2034062" cy="1889957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DD6E253E-2A74-4C38-B6D1-F84128BA72D4}"/>
                </a:ext>
              </a:extLst>
            </p:cNvPr>
            <p:cNvSpPr/>
            <p:nvPr/>
          </p:nvSpPr>
          <p:spPr>
            <a:xfrm>
              <a:off x="3530311" y="4703023"/>
              <a:ext cx="2034062" cy="1889957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DF32633D-FEBC-4442-A75F-6F66F987C07E}"/>
                </a:ext>
              </a:extLst>
            </p:cNvPr>
            <p:cNvSpPr/>
            <p:nvPr/>
          </p:nvSpPr>
          <p:spPr>
            <a:xfrm>
              <a:off x="5667427" y="4719625"/>
              <a:ext cx="2034062" cy="1889957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496123C3-D93A-4319-B7A5-AE36741F17BF}"/>
                </a:ext>
              </a:extLst>
            </p:cNvPr>
            <p:cNvSpPr/>
            <p:nvPr/>
          </p:nvSpPr>
          <p:spPr>
            <a:xfrm>
              <a:off x="5672792" y="2741601"/>
              <a:ext cx="2034062" cy="1889957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6" name="TextBox 66">
            <a:extLst>
              <a:ext uri="{FF2B5EF4-FFF2-40B4-BE49-F238E27FC236}">
                <a16:creationId xmlns:a16="http://schemas.microsoft.com/office/drawing/2014/main" id="{A19130D2-1673-4C80-8250-C1B63967E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1392" y="1773963"/>
            <a:ext cx="2041088" cy="85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86493" tIns="43247" rIns="86493" bIns="43247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400" b="1" dirty="0">
                <a:solidFill>
                  <a:srgbClr val="017EB2"/>
                </a:solidFill>
                <a:latin typeface="+mn-lt"/>
                <a:cs typeface="Arial" panose="020B0604020202020204" pitchFamily="34" charset="0"/>
              </a:rPr>
              <a:t>Brain Games</a:t>
            </a:r>
          </a:p>
          <a:p>
            <a:pPr algn="ctr"/>
            <a:r>
              <a:rPr lang="en-US" sz="900" dirty="0">
                <a:latin typeface="Calibri" panose="020F0502020204030204"/>
              </a:rPr>
              <a:t>Our little learners will join forces to solve puzzles and complete matching while developing problem-solving and reasoning skills.</a:t>
            </a:r>
            <a:endParaRPr lang="en-US" altLang="en-US" sz="9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96" name="TextBox 66">
            <a:extLst>
              <a:ext uri="{FF2B5EF4-FFF2-40B4-BE49-F238E27FC236}">
                <a16:creationId xmlns:a16="http://schemas.microsoft.com/office/drawing/2014/main" id="{D3C266DF-E1C7-4B0C-96CC-DACCFDCC5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3857" y="1802347"/>
            <a:ext cx="2034063" cy="85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86493" tIns="43247" rIns="86493" bIns="43247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"/>
            <a:r>
              <a:rPr lang="en-US" altLang="en-US" sz="1400" b="1" dirty="0">
                <a:solidFill>
                  <a:srgbClr val="017EB2"/>
                </a:solidFill>
                <a:cs typeface="Arial" panose="020B0604020202020204" pitchFamily="34" charset="0"/>
              </a:rPr>
              <a:t>Major Leaguer</a:t>
            </a:r>
          </a:p>
          <a:p>
            <a:pPr algn="ctr" fontAlgn="b"/>
            <a:r>
              <a:rPr lang="en-US" sz="900" dirty="0">
                <a:solidFill>
                  <a:srgbClr val="000000"/>
                </a:solidFill>
              </a:rPr>
              <a:t>Campers will practice sportsmanship through sports and games that focus on sharing, taking turns and being a good friend. </a:t>
            </a:r>
          </a:p>
        </p:txBody>
      </p:sp>
      <p:sp>
        <p:nvSpPr>
          <p:cNvPr id="97" name="TextBox 66">
            <a:extLst>
              <a:ext uri="{FF2B5EF4-FFF2-40B4-BE49-F238E27FC236}">
                <a16:creationId xmlns:a16="http://schemas.microsoft.com/office/drawing/2014/main" id="{6DEAE858-9479-48CA-BAE9-67CF8485B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597" y="5750311"/>
            <a:ext cx="2042875" cy="99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86493" tIns="43247" rIns="86493" bIns="43247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400" b="1" dirty="0">
                <a:solidFill>
                  <a:srgbClr val="017EB2"/>
                </a:solidFill>
                <a:cs typeface="Arial" panose="020B0604020202020204" pitchFamily="34" charset="0"/>
              </a:rPr>
              <a:t>Globetrotter</a:t>
            </a:r>
          </a:p>
          <a:p>
            <a:pPr algn="ctr" fontAlgn="b"/>
            <a:r>
              <a:rPr lang="en-US" sz="900" dirty="0">
                <a:solidFill>
                  <a:srgbClr val="000000"/>
                </a:solidFill>
              </a:rPr>
              <a:t>Buckle up! We’ll be going on a cultural adventure around the world to learn about different customs, traditions, </a:t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and food.</a:t>
            </a:r>
          </a:p>
          <a:p>
            <a:pPr algn="ctr"/>
            <a:endParaRPr lang="en-US" altLang="en-US" sz="9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98" name="TextBox 66">
            <a:extLst>
              <a:ext uri="{FF2B5EF4-FFF2-40B4-BE49-F238E27FC236}">
                <a16:creationId xmlns:a16="http://schemas.microsoft.com/office/drawing/2014/main" id="{F19CF9F0-CBD7-406A-8B36-E3F2709A0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597" y="1813691"/>
            <a:ext cx="2031078" cy="85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86493" tIns="43247" rIns="86493" bIns="43247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400" b="1" dirty="0">
                <a:solidFill>
                  <a:srgbClr val="017EB2"/>
                </a:solidFill>
                <a:cs typeface="Arial" panose="020B0604020202020204" pitchFamily="34" charset="0"/>
              </a:rPr>
              <a:t>Art Buddies</a:t>
            </a:r>
          </a:p>
          <a:p>
            <a:pPr algn="ctr" fontAlgn="b"/>
            <a:r>
              <a:rPr lang="en-US" sz="900" dirty="0">
                <a:solidFill>
                  <a:srgbClr val="000000"/>
                </a:solidFill>
              </a:rPr>
              <a:t>Campers will put their creativity to </a:t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the test as they use a hodgepodge of materials to create wacky and abstract masterpieces.</a:t>
            </a:r>
          </a:p>
        </p:txBody>
      </p:sp>
      <p:sp>
        <p:nvSpPr>
          <p:cNvPr id="103" name="TextBox 66">
            <a:extLst>
              <a:ext uri="{FF2B5EF4-FFF2-40B4-BE49-F238E27FC236}">
                <a16:creationId xmlns:a16="http://schemas.microsoft.com/office/drawing/2014/main" id="{4CF8F636-9081-4321-9638-858A49E9F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1216" y="3668084"/>
            <a:ext cx="2101533" cy="86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86493" tIns="43247" rIns="86493" bIns="43247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400" b="1" dirty="0">
                <a:solidFill>
                  <a:srgbClr val="017EB2"/>
                </a:solidFill>
                <a:cs typeface="Arial" panose="020B0604020202020204" pitchFamily="34" charset="0"/>
              </a:rPr>
              <a:t>Shake it Out</a:t>
            </a:r>
          </a:p>
          <a:p>
            <a:pPr algn="ctr">
              <a:lnSpc>
                <a:spcPts val="1050"/>
              </a:lnSpc>
            </a:pPr>
            <a:r>
              <a:rPr lang="en-US" sz="900" dirty="0">
                <a:solidFill>
                  <a:srgbClr val="000000"/>
                </a:solidFill>
              </a:rPr>
              <a:t>Don’t just stand there… bust a move! Through dance, drama and music, campers will practice self-expression while tapping into their inner performer.</a:t>
            </a:r>
          </a:p>
        </p:txBody>
      </p:sp>
      <p:sp>
        <p:nvSpPr>
          <p:cNvPr id="104" name="TextBox 66">
            <a:extLst>
              <a:ext uri="{FF2B5EF4-FFF2-40B4-BE49-F238E27FC236}">
                <a16:creationId xmlns:a16="http://schemas.microsoft.com/office/drawing/2014/main" id="{23AD746A-D17B-413C-862A-78E9DF4E0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22" y="5696875"/>
            <a:ext cx="2034063" cy="99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86493" tIns="43247" rIns="86493" bIns="43247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400" b="1" dirty="0">
                <a:solidFill>
                  <a:srgbClr val="017EB2"/>
                </a:solidFill>
                <a:cs typeface="Arial" panose="020B0604020202020204" pitchFamily="34" charset="0"/>
              </a:rPr>
              <a:t>S.T.E.A.M. Squad</a:t>
            </a:r>
          </a:p>
          <a:p>
            <a:pPr algn="ctr" fontAlgn="b"/>
            <a:r>
              <a:rPr lang="en-US" sz="900" dirty="0">
                <a:solidFill>
                  <a:srgbClr val="000000"/>
                </a:solidFill>
              </a:rPr>
              <a:t>Campers will discover a magical place where science, technology, engineering, art and math come together to ignite curiosity and problem-solving skills.</a:t>
            </a:r>
          </a:p>
        </p:txBody>
      </p:sp>
      <p:sp>
        <p:nvSpPr>
          <p:cNvPr id="106" name="TextBox 66">
            <a:extLst>
              <a:ext uri="{FF2B5EF4-FFF2-40B4-BE49-F238E27FC236}">
                <a16:creationId xmlns:a16="http://schemas.microsoft.com/office/drawing/2014/main" id="{7C1C18C9-B744-4CE6-B9C7-132AC47A7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653" y="5713356"/>
            <a:ext cx="2042876" cy="99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86493" tIns="43247" rIns="86493" bIns="43247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400" b="1" dirty="0">
                <a:solidFill>
                  <a:srgbClr val="017EB2"/>
                </a:solidFill>
                <a:cs typeface="Arial" panose="020B0604020202020204" pitchFamily="34" charset="0"/>
              </a:rPr>
              <a:t>Safety Town</a:t>
            </a:r>
          </a:p>
          <a:p>
            <a:pPr algn="ctr"/>
            <a:r>
              <a:rPr lang="en-US" sz="900" dirty="0">
                <a:solidFill>
                  <a:srgbClr val="000000"/>
                </a:solidFill>
              </a:rPr>
              <a:t>We’ll honor local police, firefighters, military and other community helpers, and show campers how they too can help by giving back and following </a:t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safety rules. 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E3753F89-4D1C-4266-ACF8-528DA9A0E4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8580" y="867537"/>
            <a:ext cx="853758" cy="853758"/>
          </a:xfrm>
          <a:prstGeom prst="rect">
            <a:avLst/>
          </a:prstGeom>
          <a:ln>
            <a:noFill/>
          </a:ln>
        </p:spPr>
      </p:pic>
      <p:sp>
        <p:nvSpPr>
          <p:cNvPr id="61" name="TextBox 66">
            <a:extLst>
              <a:ext uri="{FF2B5EF4-FFF2-40B4-BE49-F238E27FC236}">
                <a16:creationId xmlns:a16="http://schemas.microsoft.com/office/drawing/2014/main" id="{376B6D7E-C69E-4E74-A68D-63DFA52CC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527" y="3691829"/>
            <a:ext cx="2034063" cy="85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86493" tIns="43247" rIns="86493" bIns="43247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400" b="1" dirty="0">
                <a:solidFill>
                  <a:srgbClr val="017EB2"/>
                </a:solidFill>
                <a:cs typeface="Arial" panose="020B0604020202020204" pitchFamily="34" charset="0"/>
              </a:rPr>
              <a:t>Clay Play</a:t>
            </a:r>
          </a:p>
          <a:p>
            <a:pPr algn="ctr" fontAlgn="b"/>
            <a:r>
              <a:rPr lang="en-US" sz="900" dirty="0">
                <a:solidFill>
                  <a:srgbClr val="000000"/>
                </a:solidFill>
              </a:rPr>
              <a:t>We’ll be making quite the mess this summer as campers participate in hands-on, multi-sensory art projects using clay.</a:t>
            </a:r>
          </a:p>
        </p:txBody>
      </p:sp>
      <p:sp>
        <p:nvSpPr>
          <p:cNvPr id="62" name="TextBox 66">
            <a:extLst>
              <a:ext uri="{FF2B5EF4-FFF2-40B4-BE49-F238E27FC236}">
                <a16:creationId xmlns:a16="http://schemas.microsoft.com/office/drawing/2014/main" id="{62453FAD-CFD0-441D-A30A-71E643DC8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2054" y="3667809"/>
            <a:ext cx="2020426" cy="99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86493" tIns="43247" rIns="86493" bIns="43247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400" b="1" dirty="0">
                <a:solidFill>
                  <a:srgbClr val="017EB2"/>
                </a:solidFill>
                <a:cs typeface="Arial" panose="020B0604020202020204" pitchFamily="34" charset="0"/>
              </a:rPr>
              <a:t>Eco-Explorers</a:t>
            </a:r>
          </a:p>
          <a:p>
            <a:pPr algn="ctr" fontAlgn="b"/>
            <a:r>
              <a:rPr lang="en-US" sz="900" dirty="0">
                <a:solidFill>
                  <a:srgbClr val="000000"/>
                </a:solidFill>
              </a:rPr>
              <a:t>Sunshine, water and nurturing is all </a:t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it takes for a tiny seed to grow into a plant. Our campers will discover firsthand how weather and the environment affect living things. 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55B5C1E1-61C2-490F-BFA1-1806553452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1702" y="4814704"/>
            <a:ext cx="853457" cy="853457"/>
          </a:xfrm>
          <a:prstGeom prst="rect">
            <a:avLst/>
          </a:prstGeom>
          <a:ln>
            <a:noFill/>
          </a:ln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4C1FFF3E-9D63-458D-BF04-8331D89982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2896" y="880371"/>
            <a:ext cx="850764" cy="850764"/>
          </a:xfrm>
          <a:prstGeom prst="rect">
            <a:avLst/>
          </a:prstGeom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59C5975-0F79-4E36-A31B-E3F12AE36616}"/>
              </a:ext>
            </a:extLst>
          </p:cNvPr>
          <p:cNvSpPr txBox="1"/>
          <p:nvPr/>
        </p:nvSpPr>
        <p:spPr>
          <a:xfrm>
            <a:off x="320040" y="32606"/>
            <a:ext cx="875537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600" b="1" dirty="0">
                <a:solidFill>
                  <a:srgbClr val="074062"/>
                </a:solidFill>
                <a:cs typeface="Arial" panose="020B0604020202020204" pitchFamily="34" charset="0"/>
              </a:rPr>
              <a:t>Activity Blocks</a:t>
            </a:r>
            <a:endParaRPr lang="en-US" sz="4600" dirty="0">
              <a:solidFill>
                <a:srgbClr val="074062"/>
              </a:solidFill>
            </a:endParaRPr>
          </a:p>
        </p:txBody>
      </p:sp>
      <p:sp>
        <p:nvSpPr>
          <p:cNvPr id="86" name="Footer Placeholder 4">
            <a:extLst>
              <a:ext uri="{FF2B5EF4-FFF2-40B4-BE49-F238E27FC236}">
                <a16:creationId xmlns:a16="http://schemas.microsoft.com/office/drawing/2014/main" id="{8C79D7EC-8E14-499B-B5F8-2A01B36C5B06}"/>
              </a:ext>
            </a:extLst>
          </p:cNvPr>
          <p:cNvSpPr txBox="1">
            <a:spLocks/>
          </p:cNvSpPr>
          <p:nvPr/>
        </p:nvSpPr>
        <p:spPr>
          <a:xfrm>
            <a:off x="178366" y="6604447"/>
            <a:ext cx="884650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err="1">
                <a:solidFill>
                  <a:srgbClr val="074062"/>
                </a:solidFill>
                <a:latin typeface="+mj-lt"/>
              </a:rPr>
              <a:t>Merryhill</a:t>
            </a:r>
            <a:r>
              <a:rPr lang="en-US" sz="1000" b="1" dirty="0">
                <a:solidFill>
                  <a:srgbClr val="074062"/>
                </a:solidFill>
                <a:latin typeface="+mj-lt"/>
              </a:rPr>
              <a:t> Preschool North Summerlin– Preschool Summer Camp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BE4CAE-CBC2-4B41-BB6C-74E43C2FB2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4549" y="880371"/>
            <a:ext cx="890018" cy="8900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71DED0-9754-4F42-8126-5F0CF61A1D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1074" y="2820385"/>
            <a:ext cx="886970" cy="8869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CEF20A-050A-417A-8CE2-61434DBE3D6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8264" y="2791520"/>
            <a:ext cx="890018" cy="8900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AC14F9-11E8-4A07-8A85-672F836523A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0131" y="4779986"/>
            <a:ext cx="890018" cy="8900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11AAE7-2E91-4CD3-B2F9-7151FE27E2B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3118" y="4814704"/>
            <a:ext cx="890018" cy="8900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EB72D05-C450-4EC9-9195-AB437B9B3BF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3006" y="2794927"/>
            <a:ext cx="890018" cy="89001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D4A7151A-F424-476A-B877-B270032A279E}"/>
              </a:ext>
            </a:extLst>
          </p:cNvPr>
          <p:cNvSpPr txBox="1"/>
          <p:nvPr/>
        </p:nvSpPr>
        <p:spPr>
          <a:xfrm>
            <a:off x="4114800" y="269296"/>
            <a:ext cx="43434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en-US" sz="1300" b="1" dirty="0">
                <a:solidFill>
                  <a:srgbClr val="EB008B"/>
                </a:solidFill>
                <a:cs typeface="Arial" panose="020B0604020202020204" pitchFamily="34" charset="0"/>
              </a:rPr>
              <a:t>Sprinkled throughout each week, Activity Blocks give campers fun and variety in their camp day.</a:t>
            </a:r>
          </a:p>
        </p:txBody>
      </p:sp>
      <p:sp>
        <p:nvSpPr>
          <p:cNvPr id="44" name="Slide Number Placeholder 4">
            <a:extLst>
              <a:ext uri="{FF2B5EF4-FFF2-40B4-BE49-F238E27FC236}">
                <a16:creationId xmlns:a16="http://schemas.microsoft.com/office/drawing/2014/main" id="{B9681BF3-425F-4588-8DFF-FA82F4247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5302" y="6416675"/>
            <a:ext cx="2133600" cy="365125"/>
          </a:xfrm>
        </p:spPr>
        <p:txBody>
          <a:bodyPr/>
          <a:lstStyle/>
          <a:p>
            <a:fld id="{B190AA36-5CBE-4181-9E5D-3A5D85E6789A}" type="slidenum">
              <a:rPr lang="en-US" sz="1000" b="1" smtClean="0">
                <a:solidFill>
                  <a:schemeClr val="bg1"/>
                </a:solidFill>
              </a:rPr>
              <a:t>3</a:t>
            </a:fld>
            <a:endParaRPr 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928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675086-AC41-4871-A207-3268F3E9D5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" t="27221" r="495" b="-1"/>
          <a:stretch/>
        </p:blipFill>
        <p:spPr>
          <a:xfrm>
            <a:off x="0" y="0"/>
            <a:ext cx="9144000" cy="1119512"/>
          </a:xfrm>
          <a:prstGeom prst="rect">
            <a:avLst/>
          </a:prstGeom>
        </p:spPr>
      </p:pic>
      <p:sp>
        <p:nvSpPr>
          <p:cNvPr id="22" name="Text Box 23">
            <a:extLst>
              <a:ext uri="{FF2B5EF4-FFF2-40B4-BE49-F238E27FC236}">
                <a16:creationId xmlns:a16="http://schemas.microsoft.com/office/drawing/2014/main" id="{9D94A874-B9EA-468F-82AA-30AFE59C3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2311" y="1550778"/>
            <a:ext cx="1856889" cy="60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>
              <a:tabLst>
                <a:tab pos="108108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tabLst>
                <a:tab pos="108108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tabLst>
                <a:tab pos="108108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D51F26"/>
                </a:solidFill>
                <a:latin typeface="+mn-lt"/>
                <a:cs typeface="Arial" panose="020B0604020202020204" pitchFamily="34" charset="0"/>
              </a:rPr>
              <a:t>Ocean Explorers</a:t>
            </a:r>
          </a:p>
          <a:p>
            <a:r>
              <a:rPr lang="en-US" altLang="en-US" sz="1800" b="1" dirty="0">
                <a:solidFill>
                  <a:srgbClr val="D51F26"/>
                </a:solidFill>
                <a:latin typeface="+mn-lt"/>
                <a:cs typeface="Arial" panose="020B0604020202020204" pitchFamily="34" charset="0"/>
              </a:rPr>
              <a:t>Week 1</a:t>
            </a:r>
          </a:p>
        </p:txBody>
      </p:sp>
      <p:sp>
        <p:nvSpPr>
          <p:cNvPr id="23" name="Text Box 23">
            <a:extLst>
              <a:ext uri="{FF2B5EF4-FFF2-40B4-BE49-F238E27FC236}">
                <a16:creationId xmlns:a16="http://schemas.microsoft.com/office/drawing/2014/main" id="{D9591DCD-1670-4F3D-8F62-E6FFEAE9E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2311" y="2817035"/>
            <a:ext cx="2336909" cy="72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>
              <a:tabLst>
                <a:tab pos="108108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tabLst>
                <a:tab pos="108108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tabLst>
                <a:tab pos="108108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D51F26"/>
                </a:solidFill>
                <a:latin typeface="+mn-lt"/>
                <a:cs typeface="Arial" panose="020B0604020202020204" pitchFamily="34" charset="0"/>
              </a:rPr>
              <a:t>Awesome Astronauts</a:t>
            </a:r>
          </a:p>
          <a:p>
            <a:r>
              <a:rPr lang="en-US" altLang="en-US" sz="1800" b="1" dirty="0">
                <a:solidFill>
                  <a:srgbClr val="D51F26"/>
                </a:solidFill>
                <a:latin typeface="+mn-lt"/>
                <a:cs typeface="Arial" panose="020B0604020202020204" pitchFamily="34" charset="0"/>
              </a:rPr>
              <a:t>Week 2</a:t>
            </a:r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77226504-5B5A-4956-9306-B19F2B3EA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2310" y="4092001"/>
            <a:ext cx="2336909" cy="93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>
              <a:tabLst>
                <a:tab pos="108108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tabLst>
                <a:tab pos="108108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tabLst>
                <a:tab pos="108108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D51F26"/>
                </a:solidFill>
                <a:latin typeface="+mn-lt"/>
                <a:cs typeface="Arial" panose="020B0604020202020204" pitchFamily="34" charset="0"/>
              </a:rPr>
              <a:t>Digging into Dinosaurs</a:t>
            </a:r>
          </a:p>
          <a:p>
            <a:r>
              <a:rPr lang="en-US" altLang="en-US" sz="1800" b="1" dirty="0">
                <a:solidFill>
                  <a:srgbClr val="D51F26"/>
                </a:solidFill>
                <a:latin typeface="+mn-lt"/>
                <a:cs typeface="Arial" panose="020B0604020202020204" pitchFamily="34" charset="0"/>
              </a:rPr>
              <a:t>Week 3</a:t>
            </a:r>
          </a:p>
        </p:txBody>
      </p:sp>
      <p:sp>
        <p:nvSpPr>
          <p:cNvPr id="41" name="Text Box 23">
            <a:extLst>
              <a:ext uri="{FF2B5EF4-FFF2-40B4-BE49-F238E27FC236}">
                <a16:creationId xmlns:a16="http://schemas.microsoft.com/office/drawing/2014/main" id="{788932E9-94A2-4E6C-86E8-A64E548E7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9794" y="1469039"/>
            <a:ext cx="2212661" cy="72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>
              <a:tabLst>
                <a:tab pos="108108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tabLst>
                <a:tab pos="108108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tabLst>
                <a:tab pos="108108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D51F26"/>
                </a:solidFill>
                <a:latin typeface="+mn-lt"/>
                <a:cs typeface="Arial" panose="020B0604020202020204" pitchFamily="34" charset="0"/>
              </a:rPr>
              <a:t>Baking 101</a:t>
            </a:r>
          </a:p>
          <a:p>
            <a:r>
              <a:rPr lang="en-US" altLang="en-US" sz="1800" b="1" dirty="0">
                <a:solidFill>
                  <a:srgbClr val="D51F26"/>
                </a:solidFill>
                <a:latin typeface="+mn-lt"/>
                <a:cs typeface="Arial" panose="020B0604020202020204" pitchFamily="34" charset="0"/>
              </a:rPr>
              <a:t>Week 6</a:t>
            </a:r>
          </a:p>
        </p:txBody>
      </p:sp>
      <p:sp>
        <p:nvSpPr>
          <p:cNvPr id="42" name="Text Box 23">
            <a:extLst>
              <a:ext uri="{FF2B5EF4-FFF2-40B4-BE49-F238E27FC236}">
                <a16:creationId xmlns:a16="http://schemas.microsoft.com/office/drawing/2014/main" id="{8F239744-5996-4E70-9329-3BDD16C1B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9794" y="2782424"/>
            <a:ext cx="2212661" cy="72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>
              <a:tabLst>
                <a:tab pos="108108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tabLst>
                <a:tab pos="108108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tabLst>
                <a:tab pos="108108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D51F26"/>
                </a:solidFill>
                <a:latin typeface="+mn-lt"/>
                <a:cs typeface="Arial" panose="020B0604020202020204" pitchFamily="34" charset="0"/>
              </a:rPr>
              <a:t>Science Lab</a:t>
            </a:r>
          </a:p>
          <a:p>
            <a:r>
              <a:rPr lang="en-US" altLang="en-US" sz="1800" b="1" dirty="0">
                <a:solidFill>
                  <a:srgbClr val="D51F26"/>
                </a:solidFill>
                <a:latin typeface="+mn-lt"/>
                <a:cs typeface="Arial" panose="020B0604020202020204" pitchFamily="34" charset="0"/>
              </a:rPr>
              <a:t>Week 7</a:t>
            </a:r>
          </a:p>
        </p:txBody>
      </p:sp>
      <p:sp>
        <p:nvSpPr>
          <p:cNvPr id="43" name="Text Box 23">
            <a:extLst>
              <a:ext uri="{FF2B5EF4-FFF2-40B4-BE49-F238E27FC236}">
                <a16:creationId xmlns:a16="http://schemas.microsoft.com/office/drawing/2014/main" id="{BF676F71-B062-46AC-99F4-B6F752F36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9793" y="3974781"/>
            <a:ext cx="2212661" cy="72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>
              <a:tabLst>
                <a:tab pos="108108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tabLst>
                <a:tab pos="108108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tabLst>
                <a:tab pos="108108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D51F26"/>
                </a:solidFill>
                <a:latin typeface="+mn-lt"/>
                <a:cs typeface="Arial" panose="020B0604020202020204" pitchFamily="34" charset="0"/>
              </a:rPr>
              <a:t>Going Green</a:t>
            </a:r>
          </a:p>
          <a:p>
            <a:r>
              <a:rPr lang="en-US" altLang="en-US" sz="1800" b="1" dirty="0">
                <a:solidFill>
                  <a:srgbClr val="D51F26"/>
                </a:solidFill>
                <a:latin typeface="+mn-lt"/>
                <a:cs typeface="Arial" panose="020B0604020202020204" pitchFamily="34" charset="0"/>
              </a:rPr>
              <a:t>Week 8</a:t>
            </a:r>
          </a:p>
        </p:txBody>
      </p:sp>
      <p:pic>
        <p:nvPicPr>
          <p:cNvPr id="7" name="Picture 6" descr="A picture containing shirt, sign&#10;&#10;Description automatically generated">
            <a:extLst>
              <a:ext uri="{FF2B5EF4-FFF2-40B4-BE49-F238E27FC236}">
                <a16:creationId xmlns:a16="http://schemas.microsoft.com/office/drawing/2014/main" id="{E1D37DDD-7313-453B-ADC9-26266CC919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9" y="4313038"/>
            <a:ext cx="1808351" cy="2362828"/>
          </a:xfrm>
          <a:prstGeom prst="rect">
            <a:avLst/>
          </a:prstGeom>
        </p:spPr>
      </p:pic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7DBD8EC5-B8FA-4F78-8AA8-71B112098D68}"/>
              </a:ext>
            </a:extLst>
          </p:cNvPr>
          <p:cNvSpPr txBox="1">
            <a:spLocks/>
          </p:cNvSpPr>
          <p:nvPr/>
        </p:nvSpPr>
        <p:spPr>
          <a:xfrm>
            <a:off x="152400" y="6477000"/>
            <a:ext cx="884650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err="1">
                <a:solidFill>
                  <a:srgbClr val="F08321"/>
                </a:solidFill>
              </a:rPr>
              <a:t>Merryhill</a:t>
            </a:r>
            <a:r>
              <a:rPr lang="en-US" sz="1000" b="1" dirty="0">
                <a:solidFill>
                  <a:srgbClr val="F08321"/>
                </a:solidFill>
              </a:rPr>
              <a:t> Preschool North Summerlin– Preschool Summer Camp 2020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3B1F82D-EA29-4CF6-9D0B-13B89E9093E2}"/>
              </a:ext>
            </a:extLst>
          </p:cNvPr>
          <p:cNvSpPr txBox="1"/>
          <p:nvPr/>
        </p:nvSpPr>
        <p:spPr>
          <a:xfrm>
            <a:off x="7620" y="476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200" b="1" dirty="0">
                <a:solidFill>
                  <a:schemeClr val="bg1"/>
                </a:solidFill>
                <a:cs typeface="Arial" panose="020B0604020202020204" pitchFamily="34" charset="0"/>
              </a:rPr>
              <a:t>Specialty Camps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32" name="Slide Number Placeholder 4">
            <a:extLst>
              <a:ext uri="{FF2B5EF4-FFF2-40B4-BE49-F238E27FC236}">
                <a16:creationId xmlns:a16="http://schemas.microsoft.com/office/drawing/2014/main" id="{586F9588-4793-40E0-9797-07CB15EB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16675"/>
            <a:ext cx="2087880" cy="365125"/>
          </a:xfrm>
        </p:spPr>
        <p:txBody>
          <a:bodyPr/>
          <a:lstStyle/>
          <a:p>
            <a:fld id="{B190AA36-5CBE-4181-9E5D-3A5D85E6789A}" type="slidenum">
              <a:rPr lang="en-US" sz="1000" b="1" smtClean="0">
                <a:solidFill>
                  <a:srgbClr val="017EB2"/>
                </a:solidFill>
              </a:rPr>
              <a:t>4</a:t>
            </a:fld>
            <a:endParaRPr lang="en-US" sz="1000" b="1" dirty="0">
              <a:solidFill>
                <a:srgbClr val="017EB2"/>
              </a:solidFill>
            </a:endParaRPr>
          </a:p>
        </p:txBody>
      </p:sp>
      <p:sp>
        <p:nvSpPr>
          <p:cNvPr id="34" name="Text Box 23">
            <a:extLst>
              <a:ext uri="{FF2B5EF4-FFF2-40B4-BE49-F238E27FC236}">
                <a16:creationId xmlns:a16="http://schemas.microsoft.com/office/drawing/2014/main" id="{EDC338BD-80B9-49DA-8635-A5A39A7D2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9792" y="5426249"/>
            <a:ext cx="2212661" cy="72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>
              <a:tabLst>
                <a:tab pos="108108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tabLst>
                <a:tab pos="108108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tabLst>
                <a:tab pos="108108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D51F26"/>
                </a:solidFill>
                <a:latin typeface="+mn-lt"/>
                <a:cs typeface="Arial" panose="020B0604020202020204" pitchFamily="34" charset="0"/>
              </a:rPr>
              <a:t>Garden Growers</a:t>
            </a:r>
          </a:p>
          <a:p>
            <a:r>
              <a:rPr lang="en-US" altLang="en-US" sz="1800" b="1" dirty="0">
                <a:solidFill>
                  <a:srgbClr val="D51F26"/>
                </a:solidFill>
                <a:latin typeface="+mn-lt"/>
                <a:cs typeface="Arial" panose="020B0604020202020204" pitchFamily="34" charset="0"/>
              </a:rPr>
              <a:t>Week 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D0E6EF-02D0-484D-AA80-7DCFE548A89B}"/>
              </a:ext>
            </a:extLst>
          </p:cNvPr>
          <p:cNvSpPr txBox="1"/>
          <p:nvPr/>
        </p:nvSpPr>
        <p:spPr>
          <a:xfrm>
            <a:off x="200507" y="1295400"/>
            <a:ext cx="1741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*No Specialty camp will be offered during week 5.*</a:t>
            </a:r>
          </a:p>
        </p:txBody>
      </p:sp>
      <p:pic>
        <p:nvPicPr>
          <p:cNvPr id="4" name="Picture 3" descr="A picture containing tree, clock&#10;&#10;Description automatically generated">
            <a:extLst>
              <a:ext uri="{FF2B5EF4-FFF2-40B4-BE49-F238E27FC236}">
                <a16:creationId xmlns:a16="http://schemas.microsoft.com/office/drawing/2014/main" id="{E7BE757E-7BD0-4AD0-8619-A9339CE850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858275" y="1260439"/>
            <a:ext cx="1314035" cy="1156351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4309BA12-E6D3-4C90-9217-E34AF252A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2001107" y="2582397"/>
            <a:ext cx="1171203" cy="1151940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0B2D6C55-FC9F-4222-A031-C92F00D322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1941734" y="3893605"/>
            <a:ext cx="1314035" cy="1136001"/>
          </a:xfrm>
          <a:prstGeom prst="rect">
            <a:avLst/>
          </a:prstGeom>
        </p:spPr>
      </p:pic>
      <p:pic>
        <p:nvPicPr>
          <p:cNvPr id="14" name="Picture 13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05864416-3578-402A-BEDB-9AC65CCD3F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1998175" y="5100783"/>
            <a:ext cx="1553149" cy="1359005"/>
          </a:xfrm>
          <a:prstGeom prst="rect">
            <a:avLst/>
          </a:prstGeom>
        </p:spPr>
      </p:pic>
      <p:sp>
        <p:nvSpPr>
          <p:cNvPr id="33" name="Text Box 23">
            <a:extLst>
              <a:ext uri="{FF2B5EF4-FFF2-40B4-BE49-F238E27FC236}">
                <a16:creationId xmlns:a16="http://schemas.microsoft.com/office/drawing/2014/main" id="{3E16E689-DADF-4479-AD68-DC1AD0806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151" y="5557649"/>
            <a:ext cx="2336909" cy="72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>
              <a:tabLst>
                <a:tab pos="108108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tabLst>
                <a:tab pos="108108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tabLst>
                <a:tab pos="108108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D51F26"/>
                </a:solidFill>
                <a:latin typeface="+mn-lt"/>
                <a:cs typeface="Arial" panose="020B0604020202020204" pitchFamily="34" charset="0"/>
              </a:rPr>
              <a:t>Little Chefs</a:t>
            </a:r>
          </a:p>
          <a:p>
            <a:r>
              <a:rPr lang="en-US" altLang="en-US" sz="1800" b="1" dirty="0">
                <a:solidFill>
                  <a:srgbClr val="D51F26"/>
                </a:solidFill>
                <a:latin typeface="+mn-lt"/>
                <a:cs typeface="Arial" panose="020B0604020202020204" pitchFamily="34" charset="0"/>
              </a:rPr>
              <a:t>Week 4</a:t>
            </a:r>
          </a:p>
        </p:txBody>
      </p:sp>
      <p:pic>
        <p:nvPicPr>
          <p:cNvPr id="37" name="Picture 36" descr="A picture containing food&#10;&#10;Description automatically generated">
            <a:extLst>
              <a:ext uri="{FF2B5EF4-FFF2-40B4-BE49-F238E27FC236}">
                <a16:creationId xmlns:a16="http://schemas.microsoft.com/office/drawing/2014/main" id="{B909FD8E-C7D0-4351-8D62-2342DF1A623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5409658" y="1182806"/>
            <a:ext cx="1314035" cy="1302170"/>
          </a:xfrm>
          <a:prstGeom prst="rect">
            <a:avLst/>
          </a:prstGeom>
        </p:spPr>
      </p:pic>
      <p:pic>
        <p:nvPicPr>
          <p:cNvPr id="39" name="Picture 38" descr="A picture containing graphics, drawing, clock, room&#10;&#10;Description automatically generated">
            <a:extLst>
              <a:ext uri="{FF2B5EF4-FFF2-40B4-BE49-F238E27FC236}">
                <a16:creationId xmlns:a16="http://schemas.microsoft.com/office/drawing/2014/main" id="{1EDB7857-5538-42AE-977A-046964CFF1B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5"/>
              </a:ext>
            </a:extLst>
          </a:blip>
          <a:stretch>
            <a:fillRect/>
          </a:stretch>
        </p:blipFill>
        <p:spPr>
          <a:xfrm>
            <a:off x="5488960" y="2601908"/>
            <a:ext cx="1118817" cy="1118817"/>
          </a:xfrm>
          <a:prstGeom prst="rect">
            <a:avLst/>
          </a:prstGeom>
        </p:spPr>
      </p:pic>
      <p:pic>
        <p:nvPicPr>
          <p:cNvPr id="45" name="Picture 4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A5FF20-E7A3-43AB-BA84-6E96791F792D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7"/>
              </a:ext>
            </a:extLst>
          </a:blip>
          <a:srcRect r="11766"/>
          <a:stretch/>
        </p:blipFill>
        <p:spPr>
          <a:xfrm>
            <a:off x="5453743" y="3857019"/>
            <a:ext cx="1196895" cy="1218415"/>
          </a:xfrm>
          <a:prstGeom prst="rect">
            <a:avLst/>
          </a:prstGeom>
        </p:spPr>
      </p:pic>
      <p:pic>
        <p:nvPicPr>
          <p:cNvPr id="47" name="Picture 4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820152-AE56-4327-8013-E1FF940A7F7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9"/>
              </a:ext>
            </a:extLst>
          </a:blip>
          <a:stretch>
            <a:fillRect/>
          </a:stretch>
        </p:blipFill>
        <p:spPr>
          <a:xfrm>
            <a:off x="5477999" y="5162666"/>
            <a:ext cx="1181274" cy="118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45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B416CF6-55CB-48F3-B5C8-352DD5C042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" t="27221" r="495" b="-1"/>
          <a:stretch/>
        </p:blipFill>
        <p:spPr>
          <a:xfrm>
            <a:off x="0" y="0"/>
            <a:ext cx="9144000" cy="111951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1B74F77-E0CE-4A91-A3FC-BE6453E2C47C}"/>
              </a:ext>
            </a:extLst>
          </p:cNvPr>
          <p:cNvCxnSpPr>
            <a:cxnSpLocks/>
          </p:cNvCxnSpPr>
          <p:nvPr/>
        </p:nvCxnSpPr>
        <p:spPr>
          <a:xfrm>
            <a:off x="4572000" y="5334000"/>
            <a:ext cx="4245609" cy="0"/>
          </a:xfrm>
          <a:prstGeom prst="line">
            <a:avLst/>
          </a:prstGeom>
          <a:ln w="19050">
            <a:solidFill>
              <a:srgbClr val="017E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310E7439-5210-4352-81B2-F37D8EF6A8E2}"/>
              </a:ext>
            </a:extLst>
          </p:cNvPr>
          <p:cNvSpPr/>
          <p:nvPr/>
        </p:nvSpPr>
        <p:spPr bwMode="auto">
          <a:xfrm>
            <a:off x="389381" y="1241324"/>
            <a:ext cx="4450080" cy="369888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493" tIns="43247" rIns="86493" bIns="43247"/>
          <a:lstStyle/>
          <a:p>
            <a:pPr>
              <a:tabLst>
                <a:tab pos="3603625" algn="l"/>
              </a:tabLst>
            </a:pPr>
            <a:r>
              <a:rPr lang="en-US" sz="1600" b="1" dirty="0">
                <a:solidFill>
                  <a:srgbClr val="074062"/>
                </a:solidFill>
                <a:cs typeface="Arial" panose="020B0604020202020204" pitchFamily="34" charset="0"/>
              </a:rPr>
              <a:t>Select Camp Weeks</a:t>
            </a:r>
            <a:endParaRPr lang="en-US" altLang="en-US" sz="1200" dirty="0">
              <a:solidFill>
                <a:srgbClr val="074062"/>
              </a:solidFill>
              <a:cs typeface="Arial" panose="020B0604020202020204" pitchFamily="34" charset="0"/>
            </a:endParaRPr>
          </a:p>
          <a:p>
            <a:pPr>
              <a:tabLst>
                <a:tab pos="3603625" algn="l"/>
              </a:tabLst>
            </a:pPr>
            <a:endParaRPr lang="en-US" sz="1600" b="1" dirty="0">
              <a:solidFill>
                <a:srgbClr val="333333"/>
              </a:solidFill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F20AD3-0B9E-4CAB-864A-0DC93A8BDE9C}"/>
              </a:ext>
            </a:extLst>
          </p:cNvPr>
          <p:cNvCxnSpPr>
            <a:cxnSpLocks/>
          </p:cNvCxnSpPr>
          <p:nvPr/>
        </p:nvCxnSpPr>
        <p:spPr>
          <a:xfrm>
            <a:off x="426203" y="1561369"/>
            <a:ext cx="3536197" cy="0"/>
          </a:xfrm>
          <a:prstGeom prst="line">
            <a:avLst/>
          </a:prstGeom>
          <a:ln w="19050">
            <a:solidFill>
              <a:srgbClr val="017E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C025CEC-0A4C-4585-A871-6551ABEFCF64}"/>
              </a:ext>
            </a:extLst>
          </p:cNvPr>
          <p:cNvCxnSpPr>
            <a:cxnSpLocks/>
          </p:cNvCxnSpPr>
          <p:nvPr/>
        </p:nvCxnSpPr>
        <p:spPr>
          <a:xfrm>
            <a:off x="4518170" y="1561369"/>
            <a:ext cx="4245609" cy="0"/>
          </a:xfrm>
          <a:prstGeom prst="line">
            <a:avLst/>
          </a:prstGeom>
          <a:ln w="19050">
            <a:solidFill>
              <a:srgbClr val="017E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4">
            <a:extLst>
              <a:ext uri="{FF2B5EF4-FFF2-40B4-BE49-F238E27FC236}">
                <a16:creationId xmlns:a16="http://schemas.microsoft.com/office/drawing/2014/main" id="{9F57FD81-AFED-4720-858C-FFB96D4A2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962" y="1666883"/>
            <a:ext cx="3117214" cy="339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597" tIns="34597" rIns="34597" bIns="34597"/>
          <a:lstStyle>
            <a:lvl1pPr>
              <a:tabLst>
                <a:tab pos="431800" algn="l"/>
                <a:tab pos="647700" algn="l"/>
                <a:tab pos="863600" algn="l"/>
                <a:tab pos="1081088" algn="l"/>
                <a:tab pos="1296988" algn="l"/>
                <a:tab pos="1512888" algn="l"/>
                <a:tab pos="172878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tabLst>
                <a:tab pos="431800" algn="l"/>
                <a:tab pos="647700" algn="l"/>
                <a:tab pos="863600" algn="l"/>
                <a:tab pos="1081088" algn="l"/>
                <a:tab pos="1296988" algn="l"/>
                <a:tab pos="1512888" algn="l"/>
                <a:tab pos="172878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tabLst>
                <a:tab pos="431800" algn="l"/>
                <a:tab pos="647700" algn="l"/>
                <a:tab pos="863600" algn="l"/>
                <a:tab pos="1081088" algn="l"/>
                <a:tab pos="1296988" algn="l"/>
                <a:tab pos="1512888" algn="l"/>
                <a:tab pos="172878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tabLst>
                <a:tab pos="431800" algn="l"/>
                <a:tab pos="647700" algn="l"/>
                <a:tab pos="863600" algn="l"/>
                <a:tab pos="1081088" algn="l"/>
                <a:tab pos="1296988" algn="l"/>
                <a:tab pos="1512888" algn="l"/>
                <a:tab pos="17287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tabLst>
                <a:tab pos="431800" algn="l"/>
                <a:tab pos="647700" algn="l"/>
                <a:tab pos="863600" algn="l"/>
                <a:tab pos="1081088" algn="l"/>
                <a:tab pos="1296988" algn="l"/>
                <a:tab pos="1512888" algn="l"/>
                <a:tab pos="17287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tabLst>
                <a:tab pos="431800" algn="l"/>
                <a:tab pos="647700" algn="l"/>
                <a:tab pos="863600" algn="l"/>
                <a:tab pos="1081088" algn="l"/>
                <a:tab pos="1296988" algn="l"/>
                <a:tab pos="1512888" algn="l"/>
                <a:tab pos="17287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tabLst>
                <a:tab pos="431800" algn="l"/>
                <a:tab pos="647700" algn="l"/>
                <a:tab pos="863600" algn="l"/>
                <a:tab pos="1081088" algn="l"/>
                <a:tab pos="1296988" algn="l"/>
                <a:tab pos="1512888" algn="l"/>
                <a:tab pos="17287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tabLst>
                <a:tab pos="431800" algn="l"/>
                <a:tab pos="647700" algn="l"/>
                <a:tab pos="863600" algn="l"/>
                <a:tab pos="1081088" algn="l"/>
                <a:tab pos="1296988" algn="l"/>
                <a:tab pos="1512888" algn="l"/>
                <a:tab pos="17287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tabLst>
                <a:tab pos="431800" algn="l"/>
                <a:tab pos="647700" algn="l"/>
                <a:tab pos="863600" algn="l"/>
                <a:tab pos="1081088" algn="l"/>
                <a:tab pos="1296988" algn="l"/>
                <a:tab pos="1512888" algn="l"/>
                <a:tab pos="17287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520"/>
              </a:lnSpc>
              <a:spcAft>
                <a:spcPts val="1200"/>
              </a:spcAft>
              <a:tabLst>
                <a:tab pos="798513" algn="l"/>
              </a:tabLst>
            </a:pPr>
            <a:r>
              <a:rPr lang="en-US" altLang="en-US" sz="1200" b="1" dirty="0">
                <a:cs typeface="Arial" panose="020B0604020202020204" pitchFamily="34" charset="0"/>
              </a:rPr>
              <a:t>Week 1	</a:t>
            </a:r>
            <a:r>
              <a:rPr lang="en-US" altLang="en-US" sz="1200" dirty="0">
                <a:cs typeface="Arial" panose="020B0604020202020204" pitchFamily="34" charset="0"/>
              </a:rPr>
              <a:t>June 1 – 5</a:t>
            </a:r>
          </a:p>
          <a:p>
            <a:pPr>
              <a:lnSpc>
                <a:spcPts val="1520"/>
              </a:lnSpc>
              <a:spcAft>
                <a:spcPts val="1200"/>
              </a:spcAft>
              <a:tabLst>
                <a:tab pos="798513" algn="l"/>
              </a:tabLst>
            </a:pPr>
            <a:r>
              <a:rPr lang="en-US" altLang="en-US" sz="1200" b="1" dirty="0">
                <a:cs typeface="Arial" panose="020B0604020202020204" pitchFamily="34" charset="0"/>
              </a:rPr>
              <a:t>Week 2	</a:t>
            </a:r>
            <a:r>
              <a:rPr lang="en-US" altLang="en-US" sz="1200" dirty="0">
                <a:cs typeface="Arial" panose="020B0604020202020204" pitchFamily="34" charset="0"/>
              </a:rPr>
              <a:t>June 8 – 12</a:t>
            </a:r>
          </a:p>
          <a:p>
            <a:pPr>
              <a:lnSpc>
                <a:spcPts val="1520"/>
              </a:lnSpc>
              <a:spcAft>
                <a:spcPts val="1200"/>
              </a:spcAft>
              <a:tabLst>
                <a:tab pos="798513" algn="l"/>
              </a:tabLst>
            </a:pPr>
            <a:r>
              <a:rPr lang="en-US" altLang="en-US" sz="1200" b="1" dirty="0">
                <a:cs typeface="Arial" panose="020B0604020202020204" pitchFamily="34" charset="0"/>
              </a:rPr>
              <a:t>Week 3	</a:t>
            </a:r>
            <a:r>
              <a:rPr lang="en-US" altLang="en-US" sz="1200" dirty="0">
                <a:cs typeface="Arial" panose="020B0604020202020204" pitchFamily="34" charset="0"/>
              </a:rPr>
              <a:t>June 15 – 19</a:t>
            </a:r>
          </a:p>
          <a:p>
            <a:pPr>
              <a:lnSpc>
                <a:spcPts val="1520"/>
              </a:lnSpc>
              <a:spcAft>
                <a:spcPts val="1200"/>
              </a:spcAft>
              <a:tabLst>
                <a:tab pos="798513" algn="l"/>
              </a:tabLst>
            </a:pPr>
            <a:r>
              <a:rPr lang="en-US" altLang="en-US" sz="1200" b="1" dirty="0">
                <a:cs typeface="Arial" panose="020B0604020202020204" pitchFamily="34" charset="0"/>
              </a:rPr>
              <a:t>Week 4	</a:t>
            </a:r>
            <a:r>
              <a:rPr lang="en-US" altLang="en-US" sz="1200" dirty="0">
                <a:cs typeface="Arial" panose="020B0604020202020204" pitchFamily="34" charset="0"/>
              </a:rPr>
              <a:t>June 22 – 26</a:t>
            </a:r>
            <a:endParaRPr lang="en-US" altLang="en-US" sz="12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lnSpc>
                <a:spcPts val="1520"/>
              </a:lnSpc>
              <a:spcAft>
                <a:spcPts val="1200"/>
              </a:spcAft>
              <a:tabLst>
                <a:tab pos="798513" algn="l"/>
              </a:tabLst>
            </a:pPr>
            <a:r>
              <a:rPr lang="en-US" altLang="en-US" sz="1200" b="1" dirty="0">
                <a:cs typeface="Arial" panose="020B0604020202020204" pitchFamily="34" charset="0"/>
              </a:rPr>
              <a:t>Week 5	</a:t>
            </a:r>
            <a:r>
              <a:rPr lang="en-US" altLang="en-US" sz="1200" dirty="0">
                <a:cs typeface="Arial" panose="020B0604020202020204" pitchFamily="34" charset="0"/>
              </a:rPr>
              <a:t>June 29 – July 2 (Closed on the 3</a:t>
            </a:r>
            <a:r>
              <a:rPr lang="en-US" altLang="en-US" sz="1200" baseline="30000" dirty="0">
                <a:cs typeface="Arial" panose="020B0604020202020204" pitchFamily="34" charset="0"/>
              </a:rPr>
              <a:t>rd</a:t>
            </a:r>
            <a:r>
              <a:rPr lang="en-US" altLang="en-US" sz="1200" dirty="0">
                <a:cs typeface="Arial" panose="020B0604020202020204" pitchFamily="34" charset="0"/>
              </a:rPr>
              <a:t> )</a:t>
            </a:r>
          </a:p>
          <a:p>
            <a:pPr>
              <a:lnSpc>
                <a:spcPts val="1520"/>
              </a:lnSpc>
              <a:spcAft>
                <a:spcPts val="1200"/>
              </a:spcAft>
              <a:tabLst>
                <a:tab pos="798513" algn="l"/>
              </a:tabLst>
            </a:pPr>
            <a:r>
              <a:rPr lang="en-US" altLang="en-US" sz="1200" b="1" dirty="0">
                <a:cs typeface="Arial" panose="020B0604020202020204" pitchFamily="34" charset="0"/>
              </a:rPr>
              <a:t>Week 6	</a:t>
            </a:r>
            <a:r>
              <a:rPr lang="en-US" altLang="en-US" sz="1200" dirty="0">
                <a:cs typeface="Arial" panose="020B0604020202020204" pitchFamily="34" charset="0"/>
              </a:rPr>
              <a:t>July 6 – 10</a:t>
            </a:r>
          </a:p>
          <a:p>
            <a:pPr>
              <a:lnSpc>
                <a:spcPts val="1520"/>
              </a:lnSpc>
              <a:spcAft>
                <a:spcPts val="1200"/>
              </a:spcAft>
              <a:tabLst>
                <a:tab pos="798513" algn="l"/>
              </a:tabLst>
            </a:pPr>
            <a:r>
              <a:rPr lang="en-US" altLang="en-US" sz="1200" b="1" dirty="0">
                <a:cs typeface="Arial" panose="020B0604020202020204" pitchFamily="34" charset="0"/>
              </a:rPr>
              <a:t>Week 7	</a:t>
            </a:r>
            <a:r>
              <a:rPr lang="en-US" altLang="en-US" sz="1200" dirty="0">
                <a:cs typeface="Arial" panose="020B0604020202020204" pitchFamily="34" charset="0"/>
              </a:rPr>
              <a:t>July 13 – 17</a:t>
            </a:r>
          </a:p>
          <a:p>
            <a:pPr>
              <a:lnSpc>
                <a:spcPts val="1520"/>
              </a:lnSpc>
              <a:spcAft>
                <a:spcPts val="1200"/>
              </a:spcAft>
              <a:tabLst>
                <a:tab pos="798513" algn="l"/>
              </a:tabLst>
            </a:pPr>
            <a:r>
              <a:rPr lang="en-US" altLang="en-US" sz="1200" b="1" dirty="0">
                <a:cs typeface="Arial" panose="020B0604020202020204" pitchFamily="34" charset="0"/>
              </a:rPr>
              <a:t>Week 8	</a:t>
            </a:r>
            <a:r>
              <a:rPr lang="en-US" altLang="en-US" sz="1200" dirty="0">
                <a:cs typeface="Arial" panose="020B0604020202020204" pitchFamily="34" charset="0"/>
              </a:rPr>
              <a:t>July 20 – 24</a:t>
            </a:r>
          </a:p>
          <a:p>
            <a:pPr>
              <a:lnSpc>
                <a:spcPts val="1520"/>
              </a:lnSpc>
              <a:spcAft>
                <a:spcPts val="1200"/>
              </a:spcAft>
              <a:tabLst>
                <a:tab pos="798513" algn="l"/>
              </a:tabLst>
            </a:pPr>
            <a:r>
              <a:rPr lang="en-US" altLang="en-US" sz="1200" b="1" dirty="0">
                <a:cs typeface="Arial" panose="020B0604020202020204" pitchFamily="34" charset="0"/>
              </a:rPr>
              <a:t>Week 9	</a:t>
            </a:r>
            <a:r>
              <a:rPr lang="en-US" altLang="en-US" sz="1200" dirty="0">
                <a:cs typeface="Arial" panose="020B0604020202020204" pitchFamily="34" charset="0"/>
              </a:rPr>
              <a:t>July 27 – 31 </a:t>
            </a:r>
          </a:p>
          <a:p>
            <a:pPr>
              <a:lnSpc>
                <a:spcPts val="1520"/>
              </a:lnSpc>
              <a:spcAft>
                <a:spcPts val="1200"/>
              </a:spcAft>
              <a:tabLst>
                <a:tab pos="798513" algn="l"/>
              </a:tabLst>
            </a:pPr>
            <a:endParaRPr lang="en-US" altLang="en-US" sz="1200" dirty="0"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536E2E-3413-4E01-92EA-C3C66760C2D4}"/>
              </a:ext>
            </a:extLst>
          </p:cNvPr>
          <p:cNvSpPr/>
          <p:nvPr/>
        </p:nvSpPr>
        <p:spPr>
          <a:xfrm>
            <a:off x="677995" y="1695772"/>
            <a:ext cx="197118" cy="188803"/>
          </a:xfrm>
          <a:prstGeom prst="rect">
            <a:avLst/>
          </a:prstGeom>
          <a:noFill/>
          <a:ln w="12700">
            <a:solidFill>
              <a:srgbClr val="017E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28F326-C67E-4DA1-9072-AFAF7C28607E}"/>
              </a:ext>
            </a:extLst>
          </p:cNvPr>
          <p:cNvSpPr/>
          <p:nvPr/>
        </p:nvSpPr>
        <p:spPr>
          <a:xfrm>
            <a:off x="677995" y="2037065"/>
            <a:ext cx="197118" cy="188803"/>
          </a:xfrm>
          <a:prstGeom prst="rect">
            <a:avLst/>
          </a:prstGeom>
          <a:noFill/>
          <a:ln w="12700">
            <a:solidFill>
              <a:srgbClr val="017E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8B8DAC-84C6-48D9-9161-489A37BC437D}"/>
              </a:ext>
            </a:extLst>
          </p:cNvPr>
          <p:cNvSpPr/>
          <p:nvPr/>
        </p:nvSpPr>
        <p:spPr>
          <a:xfrm>
            <a:off x="677995" y="2378358"/>
            <a:ext cx="197118" cy="188803"/>
          </a:xfrm>
          <a:prstGeom prst="rect">
            <a:avLst/>
          </a:prstGeom>
          <a:noFill/>
          <a:ln w="12700">
            <a:solidFill>
              <a:srgbClr val="017E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FFAC5C-35A7-4F1B-A9EE-42495C84EA2C}"/>
              </a:ext>
            </a:extLst>
          </p:cNvPr>
          <p:cNvSpPr/>
          <p:nvPr/>
        </p:nvSpPr>
        <p:spPr>
          <a:xfrm>
            <a:off x="677995" y="2719651"/>
            <a:ext cx="197118" cy="188803"/>
          </a:xfrm>
          <a:prstGeom prst="rect">
            <a:avLst/>
          </a:prstGeom>
          <a:noFill/>
          <a:ln w="12700">
            <a:solidFill>
              <a:srgbClr val="017E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1AFCEA-38D0-466F-9A75-7047AF67AF14}"/>
              </a:ext>
            </a:extLst>
          </p:cNvPr>
          <p:cNvSpPr/>
          <p:nvPr/>
        </p:nvSpPr>
        <p:spPr>
          <a:xfrm>
            <a:off x="677995" y="3060944"/>
            <a:ext cx="197118" cy="188803"/>
          </a:xfrm>
          <a:prstGeom prst="rect">
            <a:avLst/>
          </a:prstGeom>
          <a:noFill/>
          <a:ln w="12700">
            <a:solidFill>
              <a:srgbClr val="017E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80A4B3-77B0-43F8-B985-99E66E92B28A}"/>
              </a:ext>
            </a:extLst>
          </p:cNvPr>
          <p:cNvSpPr/>
          <p:nvPr/>
        </p:nvSpPr>
        <p:spPr>
          <a:xfrm>
            <a:off x="677995" y="3402237"/>
            <a:ext cx="197118" cy="188803"/>
          </a:xfrm>
          <a:prstGeom prst="rect">
            <a:avLst/>
          </a:prstGeom>
          <a:noFill/>
          <a:ln w="12700">
            <a:solidFill>
              <a:srgbClr val="017E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AB79A5-0903-4846-AC8A-C9ED41D9B07D}"/>
              </a:ext>
            </a:extLst>
          </p:cNvPr>
          <p:cNvSpPr/>
          <p:nvPr/>
        </p:nvSpPr>
        <p:spPr>
          <a:xfrm>
            <a:off x="677995" y="3743530"/>
            <a:ext cx="197118" cy="188803"/>
          </a:xfrm>
          <a:prstGeom prst="rect">
            <a:avLst/>
          </a:prstGeom>
          <a:noFill/>
          <a:ln w="12700">
            <a:solidFill>
              <a:srgbClr val="017E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37ADCE-8765-40CB-84D2-2238CDC35CC3}"/>
              </a:ext>
            </a:extLst>
          </p:cNvPr>
          <p:cNvSpPr/>
          <p:nvPr/>
        </p:nvSpPr>
        <p:spPr>
          <a:xfrm>
            <a:off x="677995" y="4084823"/>
            <a:ext cx="197118" cy="188803"/>
          </a:xfrm>
          <a:prstGeom prst="rect">
            <a:avLst/>
          </a:prstGeom>
          <a:noFill/>
          <a:ln w="12700">
            <a:solidFill>
              <a:srgbClr val="017E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3A3501-325F-4AD1-A383-ECC799A6D2C2}"/>
              </a:ext>
            </a:extLst>
          </p:cNvPr>
          <p:cNvSpPr/>
          <p:nvPr/>
        </p:nvSpPr>
        <p:spPr>
          <a:xfrm>
            <a:off x="677995" y="4426116"/>
            <a:ext cx="197118" cy="188803"/>
          </a:xfrm>
          <a:prstGeom prst="rect">
            <a:avLst/>
          </a:prstGeom>
          <a:noFill/>
          <a:ln w="12700">
            <a:solidFill>
              <a:srgbClr val="017E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95">
            <a:extLst>
              <a:ext uri="{FF2B5EF4-FFF2-40B4-BE49-F238E27FC236}">
                <a16:creationId xmlns:a16="http://schemas.microsoft.com/office/drawing/2014/main" id="{34DCBBBC-EA87-4A75-A763-A87AEBD19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8170" y="5369147"/>
            <a:ext cx="2209180" cy="122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93" tIns="43247" rIns="86493" bIns="43247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1200"/>
              </a:spcAft>
              <a:tabLst>
                <a:tab pos="2339975" algn="r"/>
              </a:tabLst>
            </a:pPr>
            <a:r>
              <a:rPr lang="en-US" altLang="en-US" sz="1000" dirty="0">
                <a:latin typeface="+mn-lt"/>
                <a:cs typeface="Arial" panose="020B0604020202020204" pitchFamily="34" charset="0"/>
              </a:rPr>
              <a:t>Name:</a:t>
            </a:r>
            <a:r>
              <a:rPr lang="en-US" altLang="en-US" sz="1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1000" dirty="0">
                <a:latin typeface="+mn-lt"/>
                <a:cs typeface="Arial" panose="020B0604020202020204" pitchFamily="34" charset="0"/>
              </a:rPr>
              <a:t>______________________</a:t>
            </a:r>
          </a:p>
          <a:p>
            <a:pPr>
              <a:spcAft>
                <a:spcPts val="1200"/>
              </a:spcAft>
              <a:tabLst>
                <a:tab pos="2339975" algn="r"/>
              </a:tabLst>
            </a:pPr>
            <a:r>
              <a:rPr lang="en-US" altLang="en-US" sz="1000" dirty="0">
                <a:latin typeface="+mn-lt"/>
                <a:cs typeface="Arial" panose="020B0604020202020204" pitchFamily="34" charset="0"/>
              </a:rPr>
              <a:t>Grade Completed: ____________</a:t>
            </a:r>
          </a:p>
          <a:p>
            <a:pPr>
              <a:spcAft>
                <a:spcPts val="1200"/>
              </a:spcAft>
              <a:tabLst>
                <a:tab pos="2339975" algn="r"/>
              </a:tabLst>
            </a:pPr>
            <a:r>
              <a:rPr lang="en-US" altLang="en-US" sz="1000" dirty="0">
                <a:latin typeface="+mn-lt"/>
                <a:cs typeface="Arial" panose="020B0604020202020204" pitchFamily="34" charset="0"/>
              </a:rPr>
              <a:t>Date of Birth: _________________</a:t>
            </a:r>
          </a:p>
          <a:p>
            <a:pPr>
              <a:spcAft>
                <a:spcPts val="1200"/>
              </a:spcAft>
              <a:tabLst>
                <a:tab pos="2339975" algn="r"/>
              </a:tabLst>
            </a:pPr>
            <a:endParaRPr lang="en-US" altLang="en-US" sz="1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Rounded Rectangle 9">
            <a:extLst>
              <a:ext uri="{FF2B5EF4-FFF2-40B4-BE49-F238E27FC236}">
                <a16:creationId xmlns:a16="http://schemas.microsoft.com/office/drawing/2014/main" id="{58590E33-321C-4F55-ABBE-6E1E4F673B21}"/>
              </a:ext>
            </a:extLst>
          </p:cNvPr>
          <p:cNvSpPr/>
          <p:nvPr/>
        </p:nvSpPr>
        <p:spPr bwMode="auto">
          <a:xfrm>
            <a:off x="4416488" y="1221111"/>
            <a:ext cx="2082494" cy="36195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493" tIns="43247" rIns="86493" bIns="43247"/>
          <a:lstStyle/>
          <a:p>
            <a:r>
              <a:rPr lang="en-US" altLang="en-US" sz="1600" b="1" dirty="0">
                <a:solidFill>
                  <a:srgbClr val="074062"/>
                </a:solidFill>
                <a:cs typeface="Arial" panose="020B0604020202020204" pitchFamily="34" charset="0"/>
              </a:rPr>
              <a:t>Tuition &amp; Fees*</a:t>
            </a:r>
          </a:p>
          <a:p>
            <a:endParaRPr lang="en-US" altLang="en-US" sz="1600" b="1" dirty="0">
              <a:solidFill>
                <a:srgbClr val="075681"/>
              </a:solidFill>
              <a:cs typeface="Arial" panose="020B0604020202020204" pitchFamily="34" charset="0"/>
            </a:endParaRPr>
          </a:p>
        </p:txBody>
      </p:sp>
      <p:sp>
        <p:nvSpPr>
          <p:cNvPr id="29" name="Rounded Rectangle 10">
            <a:extLst>
              <a:ext uri="{FF2B5EF4-FFF2-40B4-BE49-F238E27FC236}">
                <a16:creationId xmlns:a16="http://schemas.microsoft.com/office/drawing/2014/main" id="{A9EF7912-5304-4314-A68C-76D0A48EE7A7}"/>
              </a:ext>
            </a:extLst>
          </p:cNvPr>
          <p:cNvSpPr/>
          <p:nvPr/>
        </p:nvSpPr>
        <p:spPr bwMode="auto">
          <a:xfrm>
            <a:off x="4572000" y="4972050"/>
            <a:ext cx="1395822" cy="36195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493" tIns="43247" rIns="86493" bIns="43247"/>
          <a:lstStyle/>
          <a:p>
            <a:r>
              <a:rPr lang="en-US" altLang="en-US" sz="1600" b="1" dirty="0">
                <a:solidFill>
                  <a:srgbClr val="074062"/>
                </a:solidFill>
                <a:cs typeface="Arial" panose="020B0604020202020204" pitchFamily="34" charset="0"/>
              </a:rPr>
              <a:t>Camper #1</a:t>
            </a:r>
          </a:p>
        </p:txBody>
      </p:sp>
      <p:sp>
        <p:nvSpPr>
          <p:cNvPr id="30" name="Rectangle 1026">
            <a:extLst>
              <a:ext uri="{FF2B5EF4-FFF2-40B4-BE49-F238E27FC236}">
                <a16:creationId xmlns:a16="http://schemas.microsoft.com/office/drawing/2014/main" id="{044BC830-F071-48EC-A9ED-7654692A5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8170" y="4572529"/>
            <a:ext cx="4374038" cy="45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93" tIns="43247" rIns="86493" bIns="43247">
            <a:spAutoFit/>
          </a:bodyPr>
          <a:lstStyle/>
          <a:p>
            <a:r>
              <a:rPr lang="en-US" altLang="en-US" sz="800" u="sng" dirty="0">
                <a:cs typeface="Arial" panose="020B0604020202020204" pitchFamily="34" charset="0"/>
              </a:rPr>
              <a:t>*Payment Policy</a:t>
            </a:r>
            <a:r>
              <a:rPr lang="en-US" altLang="en-US" sz="800" dirty="0">
                <a:cs typeface="Arial" panose="020B0604020202020204" pitchFamily="34" charset="0"/>
              </a:rPr>
              <a:t>: One week’s tuition is due at time of enrollment. We will apply the deposit to the final week of camp. Weekly camp fees are due every Monday morning at drop-off. We will charge a $25 late fee if payment is not received by 12 pm Tuesday. </a:t>
            </a:r>
          </a:p>
        </p:txBody>
      </p:sp>
      <p:sp>
        <p:nvSpPr>
          <p:cNvPr id="31" name="Rounded Rectangle 10">
            <a:extLst>
              <a:ext uri="{FF2B5EF4-FFF2-40B4-BE49-F238E27FC236}">
                <a16:creationId xmlns:a16="http://schemas.microsoft.com/office/drawing/2014/main" id="{975CBC1E-B1F2-411B-B551-39DCA2ADA92B}"/>
              </a:ext>
            </a:extLst>
          </p:cNvPr>
          <p:cNvSpPr/>
          <p:nvPr/>
        </p:nvSpPr>
        <p:spPr bwMode="auto">
          <a:xfrm>
            <a:off x="6679576" y="4972050"/>
            <a:ext cx="1353924" cy="36195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493" tIns="43247" rIns="86493" bIns="43247"/>
          <a:lstStyle/>
          <a:p>
            <a:r>
              <a:rPr lang="en-US" altLang="en-US" sz="1600" b="1" dirty="0">
                <a:solidFill>
                  <a:srgbClr val="074062"/>
                </a:solidFill>
                <a:cs typeface="Arial" panose="020B0604020202020204" pitchFamily="34" charset="0"/>
              </a:rPr>
              <a:t>Camper #2</a:t>
            </a:r>
          </a:p>
        </p:txBody>
      </p:sp>
      <p:sp>
        <p:nvSpPr>
          <p:cNvPr id="33" name="TextBox 95">
            <a:extLst>
              <a:ext uri="{FF2B5EF4-FFF2-40B4-BE49-F238E27FC236}">
                <a16:creationId xmlns:a16="http://schemas.microsoft.com/office/drawing/2014/main" id="{7452727D-9422-477A-9462-42615B38E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5132" y="5370644"/>
            <a:ext cx="2209180" cy="91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93" tIns="43247" rIns="86493" bIns="43247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1200"/>
              </a:spcAft>
              <a:tabLst>
                <a:tab pos="2339975" algn="r"/>
              </a:tabLst>
            </a:pPr>
            <a:r>
              <a:rPr lang="en-US" altLang="en-US" sz="1000" dirty="0">
                <a:latin typeface="+mn-lt"/>
                <a:cs typeface="Arial" panose="020B0604020202020204" pitchFamily="34" charset="0"/>
              </a:rPr>
              <a:t>Name:</a:t>
            </a:r>
            <a:r>
              <a:rPr lang="en-US" altLang="en-US" sz="1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1000" dirty="0">
                <a:latin typeface="+mn-lt"/>
                <a:cs typeface="Arial" panose="020B0604020202020204" pitchFamily="34" charset="0"/>
              </a:rPr>
              <a:t>______________________</a:t>
            </a:r>
          </a:p>
          <a:p>
            <a:pPr>
              <a:spcAft>
                <a:spcPts val="1200"/>
              </a:spcAft>
              <a:tabLst>
                <a:tab pos="2339975" algn="r"/>
              </a:tabLst>
            </a:pPr>
            <a:r>
              <a:rPr lang="en-US" altLang="en-US" sz="1000" dirty="0">
                <a:latin typeface="+mn-lt"/>
                <a:cs typeface="Arial" panose="020B0604020202020204" pitchFamily="34" charset="0"/>
              </a:rPr>
              <a:t>Grade Completed: ____________</a:t>
            </a:r>
          </a:p>
          <a:p>
            <a:pPr>
              <a:spcAft>
                <a:spcPts val="1200"/>
              </a:spcAft>
              <a:tabLst>
                <a:tab pos="2339975" algn="r"/>
              </a:tabLst>
            </a:pPr>
            <a:r>
              <a:rPr lang="en-US" altLang="en-US" sz="1000" dirty="0">
                <a:latin typeface="+mn-lt"/>
                <a:cs typeface="Arial" panose="020B0604020202020204" pitchFamily="34" charset="0"/>
              </a:rPr>
              <a:t>Date of Birth: _________________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6F52CE-4B5E-484F-A5EE-387F1594AB34}"/>
              </a:ext>
            </a:extLst>
          </p:cNvPr>
          <p:cNvSpPr txBox="1"/>
          <p:nvPr/>
        </p:nvSpPr>
        <p:spPr>
          <a:xfrm>
            <a:off x="0" y="54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2020 Tuition &amp; Fee Schedule</a:t>
            </a:r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ED0E06CD-CF6E-4225-A4CE-7EC5D41B2789}"/>
              </a:ext>
            </a:extLst>
          </p:cNvPr>
          <p:cNvSpPr txBox="1">
            <a:spLocks/>
          </p:cNvSpPr>
          <p:nvPr/>
        </p:nvSpPr>
        <p:spPr>
          <a:xfrm>
            <a:off x="152400" y="6477000"/>
            <a:ext cx="884650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err="1">
                <a:solidFill>
                  <a:srgbClr val="F08321"/>
                </a:solidFill>
              </a:rPr>
              <a:t>Merryhill</a:t>
            </a:r>
            <a:r>
              <a:rPr lang="en-US" sz="1000" b="1" dirty="0">
                <a:solidFill>
                  <a:srgbClr val="F08321"/>
                </a:solidFill>
              </a:rPr>
              <a:t> Preschool North Summerlin– Preschool Summer Camp 2020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100CD36-612D-491F-BBED-D6455654F4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995" y="6028649"/>
            <a:ext cx="1251034" cy="676633"/>
          </a:xfrm>
          <a:prstGeom prst="rect">
            <a:avLst/>
          </a:prstGeom>
        </p:spPr>
      </p:pic>
      <p:sp>
        <p:nvSpPr>
          <p:cNvPr id="36" name="Slide Number Placeholder 4">
            <a:extLst>
              <a:ext uri="{FF2B5EF4-FFF2-40B4-BE49-F238E27FC236}">
                <a16:creationId xmlns:a16="http://schemas.microsoft.com/office/drawing/2014/main" id="{71848A3D-0A23-4854-9FBB-712C14F87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5302" y="6416675"/>
            <a:ext cx="2133600" cy="365125"/>
          </a:xfrm>
        </p:spPr>
        <p:txBody>
          <a:bodyPr/>
          <a:lstStyle/>
          <a:p>
            <a:fld id="{B190AA36-5CBE-4181-9E5D-3A5D85E6789A}" type="slidenum">
              <a:rPr lang="en-US" sz="1000" b="1" smtClean="0">
                <a:solidFill>
                  <a:srgbClr val="017EB2"/>
                </a:solidFill>
              </a:rPr>
              <a:t>5</a:t>
            </a:fld>
            <a:endParaRPr lang="en-US" sz="1000" b="1" dirty="0">
              <a:solidFill>
                <a:srgbClr val="017EB2"/>
              </a:solidFill>
            </a:endParaRPr>
          </a:p>
        </p:txBody>
      </p:sp>
      <p:pic>
        <p:nvPicPr>
          <p:cNvPr id="3" name="Picture 2" descr="A black sign with white text&#10;&#10;Description automatically generated">
            <a:extLst>
              <a:ext uri="{FF2B5EF4-FFF2-40B4-BE49-F238E27FC236}">
                <a16:creationId xmlns:a16="http://schemas.microsoft.com/office/drawing/2014/main" id="{43B8C970-F22A-42F5-B01A-EE3477EDBC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97" y="151388"/>
            <a:ext cx="557395" cy="630825"/>
          </a:xfrm>
          <a:prstGeom prst="rect">
            <a:avLst/>
          </a:prstGeom>
        </p:spPr>
      </p:pic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C5DB9CB3-1669-4190-9B21-2B6CB2A4ED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844899"/>
              </p:ext>
            </p:extLst>
          </p:nvPr>
        </p:nvGraphicFramePr>
        <p:xfrm>
          <a:off x="4537828" y="1700839"/>
          <a:ext cx="4225951" cy="2885094"/>
        </p:xfrm>
        <a:graphic>
          <a:graphicData uri="http://schemas.openxmlformats.org/drawingml/2006/table">
            <a:tbl>
              <a:tblPr firstRow="1">
                <a:tableStyleId>{912C8C85-51F0-491E-9774-3900AFEF0FD7}</a:tableStyleId>
              </a:tblPr>
              <a:tblGrid>
                <a:gridCol w="1024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8170">
                  <a:extLst>
                    <a:ext uri="{9D8B030D-6E8A-4147-A177-3AD203B41FA5}">
                      <a16:colId xmlns:a16="http://schemas.microsoft.com/office/drawing/2014/main" val="259286992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06482388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796491343"/>
                    </a:ext>
                  </a:extLst>
                </a:gridCol>
                <a:gridCol w="892809">
                  <a:extLst>
                    <a:ext uri="{9D8B030D-6E8A-4147-A177-3AD203B41FA5}">
                      <a16:colId xmlns:a16="http://schemas.microsoft.com/office/drawing/2014/main" val="3764488859"/>
                    </a:ext>
                  </a:extLst>
                </a:gridCol>
              </a:tblGrid>
              <a:tr h="3340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40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Weekly Amount</a:t>
                      </a: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40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# of Weeks</a:t>
                      </a: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40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# of Campers</a:t>
                      </a: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40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Total Cost</a:t>
                      </a: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40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6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Camp Tuition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 HALF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3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$165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314" marR="6531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5314" marR="6531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5314" marR="6531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314" marR="6531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6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Camp Tuition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5 FULL</a:t>
                      </a: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3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$190</a:t>
                      </a:r>
                    </a:p>
                  </a:txBody>
                  <a:tcPr marL="65314" marR="6531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5314" marR="6531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5314" marR="6531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314" marR="6531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0784924"/>
                  </a:ext>
                </a:extLst>
              </a:tr>
              <a:tr h="4266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Camp Tuition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5 EXT</a:t>
                      </a: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3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$220</a:t>
                      </a:r>
                    </a:p>
                  </a:txBody>
                  <a:tcPr marL="65314" marR="6531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5314" marR="6531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5314" marR="6531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314" marR="6531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7452309"/>
                  </a:ext>
                </a:extLst>
              </a:tr>
              <a:tr h="4266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Specialty Camp add on</a:t>
                      </a: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3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$54</a:t>
                      </a:r>
                    </a:p>
                  </a:txBody>
                  <a:tcPr marL="65314" marR="6531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5314" marR="6531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5314" marR="6531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314" marR="6531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527506"/>
                  </a:ext>
                </a:extLst>
              </a:tr>
              <a:tr h="426689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One-Time Registration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Fee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32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314" marR="6531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$90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314" marR="6531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562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32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314" marR="6531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314" marR="6531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909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C6238C-6699-4758-87F5-34EDAB795FB7}"/>
              </a:ext>
            </a:extLst>
          </p:cNvPr>
          <p:cNvSpPr txBox="1">
            <a:spLocks/>
          </p:cNvSpPr>
          <p:nvPr/>
        </p:nvSpPr>
        <p:spPr>
          <a:xfrm>
            <a:off x="152400" y="6477000"/>
            <a:ext cx="884650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>
                <a:solidFill>
                  <a:srgbClr val="EF8222"/>
                </a:solidFill>
                <a:latin typeface="+mj-lt"/>
              </a:rPr>
              <a:t>Chesterbrook Academy West Chester – Preschool Summer Camp 2019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A5CC632-E6CF-45BE-B173-0276490BBB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t="3378" r="2009" b="3157"/>
          <a:stretch/>
        </p:blipFill>
        <p:spPr>
          <a:xfrm>
            <a:off x="38100" y="45720"/>
            <a:ext cx="9067800" cy="6765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DD5A0C-C544-4BF0-8780-E1BBDBE310CE}"/>
              </a:ext>
            </a:extLst>
          </p:cNvPr>
          <p:cNvSpPr txBox="1"/>
          <p:nvPr/>
        </p:nvSpPr>
        <p:spPr>
          <a:xfrm>
            <a:off x="5029200" y="228600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entury Gothic" panose="020B0502020202020204" pitchFamily="34" charset="0"/>
              </a:rPr>
              <a:t>1321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7AEBF8-D6BB-4929-80C6-FD173FE584FC}"/>
              </a:ext>
            </a:extLst>
          </p:cNvPr>
          <p:cNvSpPr txBox="1"/>
          <p:nvPr/>
        </p:nvSpPr>
        <p:spPr>
          <a:xfrm>
            <a:off x="6583998" y="228600"/>
            <a:ext cx="25219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latin typeface="Century Gothic" panose="020B0502020202020204" pitchFamily="34" charset="0"/>
              </a:rPr>
              <a:t>Merryhill</a:t>
            </a:r>
            <a:r>
              <a:rPr lang="en-US" sz="1050" dirty="0">
                <a:latin typeface="Century Gothic" panose="020B0502020202020204" pitchFamily="34" charset="0"/>
              </a:rPr>
              <a:t> Preschool North Summerlin</a:t>
            </a:r>
          </a:p>
        </p:txBody>
      </p:sp>
    </p:spTree>
    <p:extLst>
      <p:ext uri="{BB962C8B-B14F-4D97-AF65-F5344CB8AC3E}">
        <p14:creationId xmlns:p14="http://schemas.microsoft.com/office/powerpoint/2010/main" val="2095940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6B06E707036D45AA6E8F3928A87114" ma:contentTypeVersion="4" ma:contentTypeDescription="Create a new document." ma:contentTypeScope="" ma:versionID="b3f22f6d83be1b5305dc75bc999e5a56">
  <xsd:schema xmlns:xsd="http://www.w3.org/2001/XMLSchema" xmlns:xs="http://www.w3.org/2001/XMLSchema" xmlns:p="http://schemas.microsoft.com/office/2006/metadata/properties" xmlns:ns2="46c134e8-bef0-482e-9f1c-a7294db10c31" xmlns:ns3="35449d46-2877-46a6-ae88-e5d73e25dabd" targetNamespace="http://schemas.microsoft.com/office/2006/metadata/properties" ma:root="true" ma:fieldsID="b8fbd0573136eeb1b68a20048c4378e6" ns2:_="" ns3:_="">
    <xsd:import namespace="46c134e8-bef0-482e-9f1c-a7294db10c31"/>
    <xsd:import namespace="35449d46-2877-46a6-ae88-e5d73e25da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c134e8-bef0-482e-9f1c-a7294db10c3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449d46-2877-46a6-ae88-e5d73e25da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6c134e8-bef0-482e-9f1c-a7294db10c31">RZXFP22AZQT3-1704124250-267</_dlc_DocId>
    <_dlc_DocIdUrl xmlns="46c134e8-bef0-482e-9f1c-a7294db10c31">
      <Url>https://nlcinccom.sharepoint.com/mktg/_layouts/15/DocIdRedir.aspx?ID=RZXFP22AZQT3-1704124250-267</Url>
      <Description>RZXFP22AZQT3-1704124250-267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F07A951-2BF9-4AFF-9CF9-7CF494A0AC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c134e8-bef0-482e-9f1c-a7294db10c31"/>
    <ds:schemaRef ds:uri="35449d46-2877-46a6-ae88-e5d73e25da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695C50-6C9D-4546-914E-24180C6A8F1C}">
  <ds:schemaRefs>
    <ds:schemaRef ds:uri="46c134e8-bef0-482e-9f1c-a7294db10c31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35449d46-2877-46a6-ae88-e5d73e25dabd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1AFE5AE-2CC0-4820-B267-E0CD8ACAA77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E91A645-FE60-437A-BDE7-8BF295B29F7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5736</TotalTime>
  <Words>613</Words>
  <Application>Microsoft Office PowerPoint</Application>
  <PresentationFormat>On-screen Show (4:3)</PresentationFormat>
  <Paragraphs>108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Nobel Learning Communities,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Collinson</dc:creator>
  <cp:lastModifiedBy>Connie Shipley</cp:lastModifiedBy>
  <cp:revision>546</cp:revision>
  <cp:lastPrinted>2019-12-17T15:13:48Z</cp:lastPrinted>
  <dcterms:created xsi:type="dcterms:W3CDTF">2016-01-04T14:20:07Z</dcterms:created>
  <dcterms:modified xsi:type="dcterms:W3CDTF">2020-03-30T13:48:43Z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0x010100BB6B06E707036D45AA6E8F3928A87114</vt:lpwstr>
  </property>
  <property fmtid="{D5CDD505-2E9C-101B-9397-08002B2CF9AE}" pid="3" name="_dlc_DocIdItemGuid">
    <vt:lpwstr>cf71e4f2-a943-4a3a-8293-a3e05532261a</vt:lpwstr>
  </property>
</Properties>
</file>